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63" r:id="rId2"/>
    <p:sldId id="280" r:id="rId3"/>
    <p:sldId id="286" r:id="rId4"/>
    <p:sldId id="262" r:id="rId5"/>
    <p:sldId id="278" r:id="rId6"/>
    <p:sldId id="264" r:id="rId7"/>
    <p:sldId id="282" r:id="rId8"/>
    <p:sldId id="265" r:id="rId9"/>
    <p:sldId id="266" r:id="rId10"/>
    <p:sldId id="267" r:id="rId11"/>
    <p:sldId id="268" r:id="rId12"/>
    <p:sldId id="269" r:id="rId13"/>
    <p:sldId id="284" r:id="rId14"/>
    <p:sldId id="271" r:id="rId15"/>
    <p:sldId id="272" r:id="rId16"/>
    <p:sldId id="275" r:id="rId17"/>
    <p:sldId id="273" r:id="rId18"/>
    <p:sldId id="274" r:id="rId19"/>
    <p:sldId id="276" r:id="rId20"/>
    <p:sldId id="277" r:id="rId21"/>
    <p:sldId id="279" r:id="rId22"/>
    <p:sldId id="285" r:id="rId2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D7D31"/>
    <a:srgbClr val="CC9B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09187-854B-4440-B4D1-70A53F183AC4}" type="datetimeFigureOut">
              <a:rPr lang="pt-PT" smtClean="0"/>
              <a:pPr/>
              <a:t>12/07/2017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A628-E56C-4F5C-B9D1-CA005476B8A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6761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652278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9707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9685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073469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55693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881547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31437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418928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557942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27069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6999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96500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14204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87674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8767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9650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9650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6608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0519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05199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4398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A628-E56C-4F5C-B9D1-CA005476B8A8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1768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A5CB-0641-42B4-906A-321BBEBFAEC1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52828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C413-2F59-4CB8-99C2-FF1AD843C0C2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363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4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73D3-7A7C-4D28-AD2C-4926159D1579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1763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1473-FD80-49B6-B382-480762CC54A4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13259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2355-2450-4775-9DCB-5BC78B855272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53239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B0FE-833E-48B0-83E4-17961C082FA1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8459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B683-4A7F-47A8-9C0A-B8BD8DB8FCC8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466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868-7341-4EFD-A01F-C30049B19B67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055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85E1-F412-4E3B-A3C2-D4C68B7060F1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855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B897-DF06-42F9-B048-669C267C093D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5946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ED59-E227-45C4-9AF2-6A78F72CC595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2820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BE858-F174-4717-A4BD-1BB2813ADCA3}" type="datetime1">
              <a:rPr lang="pt-PT" smtClean="0"/>
              <a:pPr/>
              <a:t>12/07/2017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86600" y="3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06F1CE-B7AE-40D8-9DF1-3929CF8703E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3894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1"/>
          <p:cNvSpPr txBox="1">
            <a:spLocks/>
          </p:cNvSpPr>
          <p:nvPr/>
        </p:nvSpPr>
        <p:spPr>
          <a:xfrm>
            <a:off x="0" y="1678829"/>
            <a:ext cx="9143999" cy="3126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Helvetica" pitchFamily="34" charset="0"/>
              </a:rPr>
              <a:t>F</a:t>
            </a:r>
            <a:r>
              <a:rPr kumimoji="0" lang="pt-PT" sz="4000" b="1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Helvetica" pitchFamily="34" charset="0"/>
              </a:rPr>
              <a:t>ernando Pessoa </a:t>
            </a:r>
            <a:r>
              <a:rPr kumimoji="0" lang="pt-PT" sz="4000" b="1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Helvetica" pitchFamily="34" charset="0"/>
              </a:rPr>
              <a:t>— </a:t>
            </a:r>
            <a:r>
              <a:rPr lang="pt-PT" sz="4000" b="1" i="1" dirty="0" smtClean="0">
                <a:solidFill>
                  <a:schemeClr val="bg1"/>
                </a:solidFill>
                <a:cs typeface="Helvetica" pitchFamily="34" charset="0"/>
              </a:rPr>
              <a:t>Mensagem</a:t>
            </a:r>
            <a:endParaRPr kumimoji="0" lang="pt-PT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C:\Users\Sofia\Desktop\imagens-p12\u1p120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411" y="2854295"/>
            <a:ext cx="4362769" cy="2910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34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III. O mito em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609599" y="1100728"/>
            <a:ext cx="802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Calibri" pitchFamily="34" charset="0"/>
              <a:buChar char="—"/>
              <a:tabLst>
                <a:tab pos="5715000" algn="l"/>
              </a:tabLst>
            </a:pPr>
            <a:r>
              <a:rPr lang="pt-PT" dirty="0" smtClean="0">
                <a:solidFill>
                  <a:prstClr val="black"/>
                </a:solidFill>
                <a:sym typeface="Wingdings 2" panose="05020102010507070707" pitchFamily="18" charset="2"/>
              </a:rPr>
              <a:t> Para Pessoa, o artista — e o poeta em especial — tem um papel muito importante na vida cultural de uma nação.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É ao poeta que cabe a criação de </a:t>
            </a:r>
            <a:r>
              <a:rPr lang="pt-PT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mitos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609599" y="2060952"/>
            <a:ext cx="7781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Calibri" pitchFamily="34" charset="0"/>
              <a:buChar char="—"/>
              <a:tabLst>
                <a:tab pos="5715000" algn="l"/>
              </a:tabLst>
            </a:pPr>
            <a:r>
              <a:rPr lang="pt-PT" dirty="0" smtClean="0">
                <a:solidFill>
                  <a:prstClr val="black"/>
                </a:solidFill>
                <a:sym typeface="Wingdings 2" panose="05020102010507070707" pitchFamily="18" charset="2"/>
              </a:rPr>
              <a:t> Em </a:t>
            </a:r>
            <a:r>
              <a:rPr lang="pt-PT" i="1" dirty="0" smtClean="0">
                <a:solidFill>
                  <a:prstClr val="black"/>
                </a:solidFill>
                <a:sym typeface="Wingdings 2" panose="05020102010507070707" pitchFamily="18" charset="2"/>
              </a:rPr>
              <a:t>Páginas íntimas e de autointerpretação</a:t>
            </a:r>
            <a:r>
              <a:rPr lang="pt-PT" dirty="0" smtClean="0">
                <a:solidFill>
                  <a:prstClr val="black"/>
                </a:solidFill>
                <a:sym typeface="Wingdings 2" panose="05020102010507070707" pitchFamily="18" charset="2"/>
              </a:rPr>
              <a:t>, encontramos um fragmento </a:t>
            </a:r>
            <a:r>
              <a:rPr lang="pt-PT" dirty="0" smtClean="0">
                <a:solidFill>
                  <a:prstClr val="black"/>
                </a:solidFill>
                <a:sym typeface="Wingdings 2" panose="05020102010507070707" pitchFamily="18" charset="2"/>
              </a:rPr>
              <a:t>onde </a:t>
            </a:r>
            <a:r>
              <a:rPr lang="pt-PT" dirty="0" smtClean="0">
                <a:solidFill>
                  <a:prstClr val="black"/>
                </a:solidFill>
                <a:sym typeface="Wingdings 2" panose="05020102010507070707" pitchFamily="18" charset="2"/>
              </a:rPr>
              <a:t>se lê: «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 2" panose="05020102010507070707" pitchFamily="18" charset="2"/>
              </a:rPr>
              <a:t>Desejo ser um criador de mitos</a:t>
            </a:r>
            <a:r>
              <a:rPr lang="pt-PT" dirty="0" smtClean="0">
                <a:solidFill>
                  <a:prstClr val="black"/>
                </a:solidFill>
                <a:sym typeface="Wingdings 2" panose="05020102010507070707" pitchFamily="18" charset="2"/>
              </a:rPr>
              <a:t>, que é o mistério mais alto que pode obrar alguém da humanidade.»</a:t>
            </a:r>
            <a:endParaRPr lang="pt-PT" dirty="0">
              <a:solidFill>
                <a:prstClr val="black"/>
              </a:solidFill>
              <a:sym typeface="Wingdings 2" panose="05020102010507070707" pitchFamily="18" charset="2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609600" y="3252414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715000" algn="l"/>
              </a:tabLst>
            </a:pP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— </a:t>
            </a:r>
            <a:r>
              <a:rPr lang="pt-PT" dirty="0" smtClean="0">
                <a:solidFill>
                  <a:prstClr val="black"/>
                </a:solidFill>
                <a:sym typeface="Wingdings 2" panose="05020102010507070707" pitchFamily="18" charset="2"/>
              </a:rPr>
              <a:t>E na resposta ao inquérito </a:t>
            </a:r>
            <a:r>
              <a:rPr lang="pt-PT" i="1" dirty="0" smtClean="0">
                <a:solidFill>
                  <a:prstClr val="black"/>
                </a:solidFill>
                <a:sym typeface="Wingdings 2" panose="05020102010507070707" pitchFamily="18" charset="2"/>
              </a:rPr>
              <a:t>Portugal, vasto império </a:t>
            </a:r>
            <a:r>
              <a:rPr lang="pt-PT" dirty="0" smtClean="0">
                <a:solidFill>
                  <a:prstClr val="black"/>
                </a:solidFill>
                <a:sym typeface="Wingdings 2" panose="05020102010507070707" pitchFamily="18" charset="2"/>
              </a:rPr>
              <a:t>(1926, 1934), Pessoa afirma: </a:t>
            </a:r>
          </a:p>
          <a:p>
            <a:pPr lvl="0">
              <a:tabLst>
                <a:tab pos="5715000" algn="l"/>
              </a:tabLst>
            </a:pPr>
            <a:r>
              <a:rPr lang="pt-PT" dirty="0" smtClean="0">
                <a:solidFill>
                  <a:prstClr val="black"/>
                </a:solidFill>
                <a:sym typeface="Wingdings 2" panose="05020102010507070707" pitchFamily="18" charset="2"/>
              </a:rPr>
              <a:t>«Há só uma espécie de propaganda com que se pode levantar a moral de uma nação — a construção ou renovação e a difusão consequente e multímoda de um grande mito nacional. […]</a:t>
            </a:r>
            <a:r>
              <a:rPr lang="pt-PT" b="1" dirty="0" smtClean="0">
                <a:solidFill>
                  <a:prstClr val="black"/>
                </a:solidFill>
                <a:sym typeface="Wingdings 2" panose="05020102010507070707" pitchFamily="18" charset="2"/>
              </a:rPr>
              <a:t>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 2" panose="05020102010507070707" pitchFamily="18" charset="2"/>
              </a:rPr>
              <a:t>Temos,  felizmente, o mito sebastianista, com raízes profundas no passado e na alma portuguesa». </a:t>
            </a:r>
            <a:endParaRPr lang="pt-PT" b="1" dirty="0">
              <a:solidFill>
                <a:schemeClr val="tx1">
                  <a:lumMod val="85000"/>
                  <a:lumOff val="15000"/>
                </a:schemeClr>
              </a:solidFill>
              <a:sym typeface="Wingdings 2" panose="05020102010507070707" pitchFamily="18" charset="2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35633" y="4262438"/>
            <a:ext cx="8127367" cy="1862137"/>
            <a:chOff x="635633" y="4262438"/>
            <a:chExt cx="8127367" cy="1862137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635633" y="4991100"/>
              <a:ext cx="7760494" cy="1133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  <a:tabLst>
                  <a:tab pos="5715000" algn="l"/>
                </a:tabLst>
              </a:pPr>
              <a:r>
                <a:rPr lang="pt-PT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Wingdings 2" panose="05020102010507070707" pitchFamily="18" charset="2"/>
                </a:rPr>
                <a:t>—</a:t>
              </a:r>
              <a:r>
                <a:rPr lang="pt-PT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pt-PT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 mito é para Pessoa a </a:t>
              </a:r>
              <a:r>
                <a:rPr lang="pt-PT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«semente» </a:t>
              </a:r>
              <a:r>
                <a:rPr lang="pt-PT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 toda a possibilidade, o motor </a:t>
              </a:r>
              <a:r>
                <a:rPr lang="pt-PT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pt-PT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pt-PT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 </a:t>
              </a:r>
              <a:r>
                <a:rPr lang="pt-PT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História, </a:t>
              </a:r>
              <a:r>
                <a:rPr lang="pt-PT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ou </a:t>
              </a:r>
              <a:r>
                <a:rPr lang="pt-PT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 poder de </a:t>
              </a:r>
              <a:r>
                <a:rPr lang="pt-PT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fecundar</a:t>
              </a:r>
              <a:r>
                <a:rPr lang="pt-PT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a realidade. </a:t>
              </a:r>
            </a:p>
            <a:p>
              <a:pPr marL="0" indent="0" algn="r">
                <a:lnSpc>
                  <a:spcPct val="100000"/>
                </a:lnSpc>
                <a:buNone/>
                <a:tabLst>
                  <a:tab pos="5715000" algn="l"/>
                </a:tabLst>
              </a:pPr>
              <a:r>
                <a:rPr lang="pt-PT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</a:t>
              </a:r>
              <a:r>
                <a:rPr lang="pt-PT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regeneração da Pátria depende da existência de um mito nacional</a:t>
              </a:r>
              <a:r>
                <a:rPr lang="pt-PT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pt-PT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8264697" y="4262438"/>
              <a:ext cx="498303" cy="1595437"/>
              <a:chOff x="7555707" y="2700338"/>
              <a:chExt cx="391454" cy="1490662"/>
            </a:xfrm>
          </p:grpSpPr>
          <p:cxnSp>
            <p:nvCxnSpPr>
              <p:cNvPr id="17" name="Conector de seta reta 9"/>
              <p:cNvCxnSpPr/>
              <p:nvPr/>
            </p:nvCxnSpPr>
            <p:spPr>
              <a:xfrm>
                <a:off x="7946145" y="2700338"/>
                <a:ext cx="0" cy="14850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2"/>
              <p:cNvCxnSpPr/>
              <p:nvPr/>
            </p:nvCxnSpPr>
            <p:spPr>
              <a:xfrm flipH="1" flipV="1">
                <a:off x="7680900" y="4191000"/>
                <a:ext cx="2662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0"/>
              <p:cNvCxnSpPr/>
              <p:nvPr/>
            </p:nvCxnSpPr>
            <p:spPr>
              <a:xfrm>
                <a:off x="7555707" y="2700338"/>
                <a:ext cx="391454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9644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0"/>
            <a:ext cx="9144000" cy="633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4098" cy="63150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16140" y="5799304"/>
            <a:ext cx="354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 Cristóvão de Morais, </a:t>
            </a:r>
            <a:r>
              <a:rPr lang="pt-PT" sz="1400" i="1" dirty="0" smtClean="0">
                <a:solidFill>
                  <a:schemeClr val="bg1"/>
                </a:solidFill>
              </a:rPr>
              <a:t>Retrato </a:t>
            </a:r>
            <a:r>
              <a:rPr lang="pt-PT" sz="1400" i="1" dirty="0">
                <a:solidFill>
                  <a:schemeClr val="bg1"/>
                </a:solidFill>
              </a:rPr>
              <a:t>do Rei </a:t>
            </a:r>
            <a:r>
              <a:rPr lang="pt-PT" sz="1400" i="1" dirty="0" smtClean="0">
                <a:solidFill>
                  <a:schemeClr val="bg1"/>
                </a:solidFill>
              </a:rPr>
              <a:t/>
            </a:r>
            <a:br>
              <a:rPr lang="pt-PT" sz="1400" i="1" dirty="0" smtClean="0">
                <a:solidFill>
                  <a:schemeClr val="bg1"/>
                </a:solidFill>
              </a:rPr>
            </a:br>
            <a:r>
              <a:rPr lang="pt-PT" sz="1400" i="1" dirty="0" smtClean="0">
                <a:solidFill>
                  <a:schemeClr val="bg1"/>
                </a:solidFill>
              </a:rPr>
              <a:t>D</a:t>
            </a:r>
            <a:r>
              <a:rPr lang="pt-PT" sz="1400" i="1" dirty="0">
                <a:solidFill>
                  <a:schemeClr val="bg1"/>
                </a:solidFill>
              </a:rPr>
              <a:t>. </a:t>
            </a:r>
            <a:r>
              <a:rPr lang="pt-PT" sz="1400" i="1" dirty="0" smtClean="0">
                <a:solidFill>
                  <a:schemeClr val="bg1"/>
                </a:solidFill>
              </a:rPr>
              <a:t>Sebastião, O Desejado</a:t>
            </a:r>
            <a:r>
              <a:rPr lang="pt-PT" sz="1400" dirty="0" smtClean="0">
                <a:solidFill>
                  <a:schemeClr val="bg1"/>
                </a:solidFill>
              </a:rPr>
              <a:t> </a:t>
            </a:r>
            <a:r>
              <a:rPr lang="pt-PT" sz="1400" dirty="0">
                <a:solidFill>
                  <a:schemeClr val="bg1"/>
                </a:solidFill>
              </a:rPr>
              <a:t>(</a:t>
            </a:r>
            <a:r>
              <a:rPr lang="pt-PT" sz="1400" dirty="0" smtClean="0">
                <a:solidFill>
                  <a:schemeClr val="bg1"/>
                </a:solidFill>
              </a:rPr>
              <a:t>1571-1574)</a:t>
            </a:r>
            <a:r>
              <a:rPr lang="pt-PT" sz="1400" i="1" dirty="0" smtClean="0">
                <a:solidFill>
                  <a:schemeClr val="bg1"/>
                </a:solidFill>
              </a:rPr>
              <a:t>.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6376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97706" y="3835215"/>
            <a:ext cx="7665244" cy="22703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  <a:tabLst>
                <a:tab pos="5715000" algn="l"/>
              </a:tabLst>
            </a:pPr>
            <a:r>
              <a:rPr lang="pt-PT" sz="1800" dirty="0" smtClean="0">
                <a:sym typeface="Wingdings" panose="05000000000000000000" pitchFamily="2" charset="2"/>
              </a:rPr>
              <a:t>Abrindo </a:t>
            </a:r>
            <a:r>
              <a:rPr lang="pt-PT" sz="1800" dirty="0">
                <a:sym typeface="Wingdings" panose="05000000000000000000" pitchFamily="2" charset="2"/>
              </a:rPr>
              <a:t>com uma proposição latina </a:t>
            </a:r>
            <a:r>
              <a:rPr lang="pt-PT" sz="1800" dirty="0" smtClean="0">
                <a:sym typeface="Wingdings" panose="05000000000000000000" pitchFamily="2" charset="2"/>
              </a:rPr>
              <a:t>(«</a:t>
            </a:r>
            <a:r>
              <a:rPr lang="pt-PT" sz="1800" i="1" dirty="0" smtClean="0">
                <a:sym typeface="Wingdings" panose="05000000000000000000" pitchFamily="2" charset="2"/>
              </a:rPr>
              <a:t>Benedictus </a:t>
            </a:r>
            <a:r>
              <a:rPr lang="pt-PT" sz="1800" i="1" dirty="0">
                <a:sym typeface="Wingdings" panose="05000000000000000000" pitchFamily="2" charset="2"/>
              </a:rPr>
              <a:t>Dominus Deus Noster qui dedit </a:t>
            </a:r>
            <a:r>
              <a:rPr lang="pt-PT" sz="1800" i="1" dirty="0" err="1">
                <a:sym typeface="Wingdings" panose="05000000000000000000" pitchFamily="2" charset="2"/>
              </a:rPr>
              <a:t>nobis</a:t>
            </a:r>
            <a:r>
              <a:rPr lang="pt-PT" sz="1800" i="1" dirty="0">
                <a:sym typeface="Wingdings" panose="05000000000000000000" pitchFamily="2" charset="2"/>
              </a:rPr>
              <a:t> </a:t>
            </a:r>
            <a:r>
              <a:rPr lang="pt-PT" sz="1800" i="1" dirty="0" err="1" smtClean="0">
                <a:sym typeface="Wingdings" panose="05000000000000000000" pitchFamily="2" charset="2"/>
              </a:rPr>
              <a:t>signum</a:t>
            </a:r>
            <a:r>
              <a:rPr lang="pt-PT" sz="1800" dirty="0" smtClean="0">
                <a:sym typeface="Wingdings" panose="05000000000000000000" pitchFamily="2" charset="2"/>
              </a:rPr>
              <a:t>»), </a:t>
            </a:r>
            <a:r>
              <a:rPr lang="pt-PT" sz="1800" dirty="0">
                <a:sym typeface="Wingdings" panose="05000000000000000000" pitchFamily="2" charset="2"/>
              </a:rPr>
              <a:t>a obra está dividida em </a:t>
            </a:r>
            <a:r>
              <a:rPr lang="pt-PT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três partes</a:t>
            </a:r>
            <a:r>
              <a:rPr lang="pt-PT" sz="1800" dirty="0">
                <a:sym typeface="Wingdings" panose="05000000000000000000" pitchFamily="2" charset="2"/>
              </a:rPr>
              <a:t>:</a:t>
            </a:r>
          </a:p>
          <a:p>
            <a:pPr marL="0" indent="0" algn="ctr">
              <a:lnSpc>
                <a:spcPct val="100000"/>
              </a:lnSpc>
              <a:buFont typeface="Calibri" pitchFamily="34" charset="0"/>
              <a:buChar char="—"/>
              <a:tabLst>
                <a:tab pos="5715000" algn="l"/>
              </a:tabLst>
            </a:pPr>
            <a:r>
              <a:rPr lang="pt-PT" sz="2000" b="1" dirty="0" smtClean="0">
                <a:solidFill>
                  <a:srgbClr val="CC3300"/>
                </a:solidFill>
                <a:sym typeface="Wingdings" panose="05000000000000000000" pitchFamily="2" charset="2"/>
              </a:rPr>
              <a:t> </a:t>
            </a:r>
            <a:r>
              <a:rPr lang="pt-PT" sz="2000" b="1" dirty="0">
                <a:solidFill>
                  <a:srgbClr val="CC3300"/>
                </a:solidFill>
                <a:sym typeface="Wingdings 2" panose="05020102010507070707" pitchFamily="18" charset="2"/>
              </a:rPr>
              <a:t>Primeira </a:t>
            </a:r>
            <a:r>
              <a:rPr lang="pt-PT" sz="2000" b="1" dirty="0" smtClean="0">
                <a:solidFill>
                  <a:srgbClr val="CC3300"/>
                </a:solidFill>
                <a:sym typeface="Wingdings 2" panose="05020102010507070707" pitchFamily="18" charset="2"/>
              </a:rPr>
              <a:t>Parte: </a:t>
            </a:r>
            <a:r>
              <a:rPr lang="pt-PT" sz="2000" b="1" dirty="0">
                <a:solidFill>
                  <a:srgbClr val="CC3300"/>
                </a:solidFill>
                <a:sym typeface="Wingdings" panose="05000000000000000000" pitchFamily="2" charset="2"/>
              </a:rPr>
              <a:t>Brasão </a:t>
            </a:r>
          </a:p>
          <a:p>
            <a:pPr marL="0" indent="0" algn="ctr">
              <a:lnSpc>
                <a:spcPct val="100000"/>
              </a:lnSpc>
              <a:buFont typeface="Calibri" pitchFamily="34" charset="0"/>
              <a:buChar char="—"/>
              <a:tabLst>
                <a:tab pos="5715000" algn="l"/>
              </a:tabLst>
            </a:pPr>
            <a:r>
              <a:rPr lang="pt-PT" sz="2000" b="1" dirty="0" smtClean="0">
                <a:solidFill>
                  <a:srgbClr val="CC3300"/>
                </a:solidFill>
                <a:sym typeface="Wingdings" panose="05000000000000000000" pitchFamily="2" charset="2"/>
              </a:rPr>
              <a:t> </a:t>
            </a:r>
            <a:r>
              <a:rPr lang="pt-PT" sz="2000" b="1" dirty="0">
                <a:solidFill>
                  <a:srgbClr val="CC3300"/>
                </a:solidFill>
                <a:sym typeface="Wingdings" panose="05000000000000000000" pitchFamily="2" charset="2"/>
              </a:rPr>
              <a:t>Segunda </a:t>
            </a:r>
            <a:r>
              <a:rPr lang="pt-PT" sz="2000" b="1" dirty="0" smtClean="0">
                <a:solidFill>
                  <a:srgbClr val="CC3300"/>
                </a:solidFill>
                <a:sym typeface="Wingdings" panose="05000000000000000000" pitchFamily="2" charset="2"/>
              </a:rPr>
              <a:t>Parte: </a:t>
            </a:r>
            <a:r>
              <a:rPr lang="pt-PT" sz="2000" b="1" dirty="0">
                <a:solidFill>
                  <a:srgbClr val="CC3300"/>
                </a:solidFill>
                <a:sym typeface="Wingdings" panose="05000000000000000000" pitchFamily="2" charset="2"/>
              </a:rPr>
              <a:t>Mar Português</a:t>
            </a:r>
          </a:p>
          <a:p>
            <a:pPr marL="0" indent="0" algn="ctr">
              <a:lnSpc>
                <a:spcPct val="100000"/>
              </a:lnSpc>
              <a:buFont typeface="Calibri" pitchFamily="34" charset="0"/>
              <a:buChar char="—"/>
              <a:tabLst>
                <a:tab pos="5715000" algn="l"/>
              </a:tabLst>
            </a:pPr>
            <a:r>
              <a:rPr lang="pt-PT" sz="2000" b="1" dirty="0" smtClean="0">
                <a:solidFill>
                  <a:srgbClr val="CC3300"/>
                </a:solidFill>
                <a:sym typeface="Wingdings" panose="05000000000000000000" pitchFamily="2" charset="2"/>
              </a:rPr>
              <a:t> </a:t>
            </a:r>
            <a:r>
              <a:rPr lang="pt-PT" sz="2000" b="1" dirty="0">
                <a:solidFill>
                  <a:srgbClr val="CC3300"/>
                </a:solidFill>
                <a:sym typeface="Wingdings" panose="05000000000000000000" pitchFamily="2" charset="2"/>
              </a:rPr>
              <a:t>Terceira </a:t>
            </a:r>
            <a:r>
              <a:rPr lang="pt-PT" sz="2000" b="1" dirty="0" smtClean="0">
                <a:solidFill>
                  <a:srgbClr val="CC3300"/>
                </a:solidFill>
                <a:sym typeface="Wingdings" panose="05000000000000000000" pitchFamily="2" charset="2"/>
              </a:rPr>
              <a:t>Parte: </a:t>
            </a:r>
            <a:r>
              <a:rPr lang="pt-PT" sz="2000" b="1" dirty="0">
                <a:solidFill>
                  <a:srgbClr val="CC3300"/>
                </a:solidFill>
                <a:sym typeface="Wingdings" panose="05000000000000000000" pitchFamily="2" charset="2"/>
              </a:rPr>
              <a:t>O </a:t>
            </a:r>
            <a:r>
              <a:rPr lang="pt-PT" sz="2000" b="1" dirty="0" smtClean="0">
                <a:solidFill>
                  <a:srgbClr val="CC3300"/>
                </a:solidFill>
                <a:sym typeface="Wingdings" panose="05000000000000000000" pitchFamily="2" charset="2"/>
              </a:rPr>
              <a:t>Encoberto</a:t>
            </a:r>
            <a:endParaRPr lang="pt-PT" sz="1200" dirty="0">
              <a:solidFill>
                <a:srgbClr val="CC3300"/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IV. A estrutura de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609600" y="1054499"/>
            <a:ext cx="75438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715000" algn="l"/>
              </a:tabLst>
            </a:pP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«[…] é uma das obras mais perfeitamente realizadas da Literatura Portuguesa do século </a:t>
            </a:r>
            <a:r>
              <a:rPr lang="pt-PT" cap="small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xx</a:t>
            </a: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 […]» </a:t>
            </a:r>
          </a:p>
          <a:p>
            <a:pPr lvl="0" algn="r">
              <a:lnSpc>
                <a:spcPct val="80000"/>
              </a:lnSpc>
              <a:tabLst>
                <a:tab pos="5715000" algn="l"/>
              </a:tabLst>
            </a:pPr>
            <a:r>
              <a:rPr lang="pt-PT" sz="1350" dirty="0" smtClean="0">
                <a:solidFill>
                  <a:prstClr val="black"/>
                </a:solidFill>
                <a:sym typeface="Wingdings" panose="05000000000000000000" pitchFamily="2" charset="2"/>
              </a:rPr>
              <a:t>C. </a:t>
            </a:r>
            <a:r>
              <a:rPr lang="pt-PT" sz="135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Berardinelli</a:t>
            </a:r>
            <a:r>
              <a:rPr lang="pt-PT" sz="1350" dirty="0" smtClean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pt-PT" sz="1350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Mensagem: poemas</a:t>
            </a:r>
            <a:r>
              <a:rPr lang="pt-PT" sz="135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pt-PT" sz="1350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in</a:t>
            </a:r>
            <a:r>
              <a:rPr lang="pt-PT" sz="135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pt-PT" sz="1350" i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fieri</a:t>
            </a:r>
            <a:r>
              <a:rPr lang="pt-PT" sz="1350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pt-PT" sz="1350" dirty="0" smtClean="0">
                <a:solidFill>
                  <a:prstClr val="black"/>
                </a:solidFill>
                <a:sym typeface="Wingdings" panose="05000000000000000000" pitchFamily="2" charset="2"/>
              </a:rPr>
              <a:t>2004.</a:t>
            </a:r>
            <a:endParaRPr lang="pt-PT" sz="135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524124" y="2251250"/>
            <a:ext cx="59245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715000" algn="l"/>
              </a:tabLst>
            </a:pP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«Estamos perante uma arquitetura pensada e harmónica, que torna este livro uma constelação de poema»</a:t>
            </a:r>
          </a:p>
          <a:p>
            <a:pPr lvl="0" algn="r">
              <a:lnSpc>
                <a:spcPct val="80000"/>
              </a:lnSpc>
              <a:tabLst>
                <a:tab pos="5715000" algn="l"/>
              </a:tabLst>
            </a:pPr>
            <a:endParaRPr lang="pt-PT" sz="135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 algn="r">
              <a:lnSpc>
                <a:spcPct val="80000"/>
              </a:lnSpc>
              <a:tabLst>
                <a:tab pos="5715000" algn="l"/>
              </a:tabLst>
            </a:pPr>
            <a:r>
              <a:rPr lang="pt-PT" sz="1350" dirty="0" smtClean="0">
                <a:solidFill>
                  <a:prstClr val="black"/>
                </a:solidFill>
                <a:sym typeface="Wingdings" panose="05000000000000000000" pitchFamily="2" charset="2"/>
              </a:rPr>
              <a:t>Fernando Cabral Martins, </a:t>
            </a:r>
            <a:r>
              <a:rPr lang="pt-PT" sz="1350" dirty="0" smtClean="0">
                <a:solidFill>
                  <a:prstClr val="black"/>
                </a:solidFill>
              </a:rPr>
              <a:t>prefácio à edição de </a:t>
            </a:r>
            <a:r>
              <a:rPr lang="pt-PT" sz="1350" i="1" dirty="0" smtClean="0">
                <a:solidFill>
                  <a:prstClr val="black"/>
                </a:solidFill>
              </a:rPr>
              <a:t>Mensagem</a:t>
            </a:r>
            <a:r>
              <a:rPr lang="pt-PT" sz="1350" dirty="0" smtClean="0">
                <a:solidFill>
                  <a:prstClr val="black"/>
                </a:solidFill>
              </a:rPr>
              <a:t>, 1997.</a:t>
            </a:r>
            <a:endParaRPr lang="pt-PT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8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0550" y="1685925"/>
            <a:ext cx="832370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tabLst>
                <a:tab pos="5715000" algn="l"/>
              </a:tabLst>
            </a:pP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Tempo </a:t>
            </a:r>
            <a:r>
              <a:rPr lang="pt-P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pt-PT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preparação</a:t>
            </a:r>
            <a:r>
              <a:rPr lang="pt-P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pt-PT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tabLst>
                <a:tab pos="5715000" algn="l"/>
              </a:tabLst>
            </a:pPr>
            <a:r>
              <a:rPr lang="pt-PT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1800" dirty="0" smtClean="0"/>
              <a:t>Apresentação </a:t>
            </a:r>
            <a:r>
              <a:rPr lang="pt-PT" sz="1800" dirty="0"/>
              <a:t>de figuras mitológicas e históricas que </a:t>
            </a:r>
            <a:r>
              <a:rPr lang="pt-PT" sz="1800" i="1" dirty="0"/>
              <a:t>criaram</a:t>
            </a:r>
            <a:r>
              <a:rPr lang="pt-PT" sz="1800" dirty="0"/>
              <a:t> Portugal</a:t>
            </a:r>
            <a:r>
              <a:rPr lang="pt-PT" sz="1800" dirty="0" smtClean="0"/>
              <a:t>). </a:t>
            </a:r>
            <a:endParaRPr lang="pt-PT" sz="1800" dirty="0"/>
          </a:p>
          <a:p>
            <a:pPr marL="0" indent="0">
              <a:lnSpc>
                <a:spcPct val="80000"/>
              </a:lnSpc>
              <a:buNone/>
              <a:tabLst>
                <a:tab pos="5715000" algn="l"/>
              </a:tabLst>
            </a:pPr>
            <a:r>
              <a:rPr lang="pt-PT" sz="1800" dirty="0" smtClean="0"/>
              <a:t>— </a:t>
            </a:r>
            <a:r>
              <a:rPr lang="pt-PT" sz="1800" dirty="0"/>
              <a:t>Estabelecimento da </a:t>
            </a:r>
            <a:r>
              <a:rPr lang="pt-PT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essência</a:t>
            </a:r>
            <a:r>
              <a:rPr lang="pt-PT" sz="1800" dirty="0"/>
              <a:t> (nobreza) de </a:t>
            </a:r>
            <a:r>
              <a:rPr lang="pt-PT" sz="1800" dirty="0" smtClean="0"/>
              <a:t>Portugal.</a:t>
            </a:r>
            <a:endParaRPr lang="pt-PT" sz="1800" dirty="0"/>
          </a:p>
          <a:p>
            <a:pPr marL="0" indent="0">
              <a:lnSpc>
                <a:spcPct val="80000"/>
              </a:lnSpc>
              <a:buNone/>
              <a:tabLst>
                <a:tab pos="5715000" algn="l"/>
              </a:tabLst>
            </a:pPr>
            <a:endParaRPr lang="pt-PT" sz="400" dirty="0"/>
          </a:p>
          <a:p>
            <a:pPr marL="0" indent="0">
              <a:lnSpc>
                <a:spcPct val="80000"/>
              </a:lnSpc>
              <a:buNone/>
              <a:tabLst>
                <a:tab pos="5715000" algn="l"/>
              </a:tabLst>
            </a:pPr>
            <a:endParaRPr lang="pt-PT" sz="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IV. A estrutura de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600325" y="1071275"/>
            <a:ext cx="384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tabLst>
                <a:tab pos="5715000" algn="l"/>
              </a:tabLst>
            </a:pPr>
            <a:r>
              <a:rPr lang="pt-PT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Primeira Parte: Brasão </a:t>
            </a:r>
            <a:endParaRPr lang="pt-PT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314450" y="2827476"/>
            <a:ext cx="3667126" cy="1283078"/>
            <a:chOff x="1314450" y="2827476"/>
            <a:chExt cx="3667126" cy="1283078"/>
          </a:xfrm>
        </p:grpSpPr>
        <p:sp>
          <p:nvSpPr>
            <p:cNvPr id="2" name="Seta para baixo 1"/>
            <p:cNvSpPr/>
            <p:nvPr/>
          </p:nvSpPr>
          <p:spPr>
            <a:xfrm>
              <a:off x="3000376" y="2827476"/>
              <a:ext cx="285749" cy="25862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13" name="Rectângulo 12"/>
            <p:cNvSpPr/>
            <p:nvPr/>
          </p:nvSpPr>
          <p:spPr>
            <a:xfrm>
              <a:off x="1314450" y="3187224"/>
              <a:ext cx="36671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tabLst>
                  <a:tab pos="5715000" algn="l"/>
                </a:tabLst>
              </a:pPr>
              <a:r>
                <a:rPr lang="pt-PT" dirty="0" smtClean="0">
                  <a:solidFill>
                    <a:prstClr val="black"/>
                  </a:solidFill>
                </a:rPr>
                <a:t>Esta essência criou obra no </a:t>
              </a:r>
              <a:r>
                <a:rPr lang="pt-PT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passado</a:t>
              </a:r>
              <a:r>
                <a:rPr lang="pt-PT" dirty="0" smtClean="0">
                  <a:solidFill>
                    <a:prstClr val="black"/>
                  </a:solidFill>
                </a:rPr>
                <a:t> (Mar Português) e pode criar</a:t>
              </a:r>
              <a:br>
                <a:rPr lang="pt-PT" dirty="0" smtClean="0">
                  <a:solidFill>
                    <a:prstClr val="black"/>
                  </a:solidFill>
                </a:rPr>
              </a:br>
              <a:r>
                <a:rPr lang="pt-PT" dirty="0" smtClean="0">
                  <a:solidFill>
                    <a:prstClr val="black"/>
                  </a:solidFill>
                </a:rPr>
                <a:t>no </a:t>
              </a:r>
              <a:r>
                <a:rPr lang="pt-PT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futuro</a:t>
              </a:r>
              <a:r>
                <a:rPr lang="pt-PT" dirty="0" smtClean="0">
                  <a:solidFill>
                    <a:prstClr val="black"/>
                  </a:solidFill>
                </a:rPr>
                <a:t> (O Encoberto)</a:t>
              </a:r>
              <a:endParaRPr lang="pt-PT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52413" y="1784747"/>
            <a:ext cx="8358187" cy="3534972"/>
            <a:chOff x="252413" y="1784747"/>
            <a:chExt cx="8358187" cy="3534972"/>
          </a:xfrm>
        </p:grpSpPr>
        <p:grpSp>
          <p:nvGrpSpPr>
            <p:cNvPr id="14" name="Grupo 13"/>
            <p:cNvGrpSpPr/>
            <p:nvPr/>
          </p:nvGrpSpPr>
          <p:grpSpPr>
            <a:xfrm>
              <a:off x="252413" y="1784747"/>
              <a:ext cx="375047" cy="2777728"/>
              <a:chOff x="471488" y="2089547"/>
              <a:chExt cx="375047" cy="1761728"/>
            </a:xfrm>
          </p:grpSpPr>
          <p:cxnSp>
            <p:nvCxnSpPr>
              <p:cNvPr id="8" name="Conector reto 7"/>
              <p:cNvCxnSpPr/>
              <p:nvPr/>
            </p:nvCxnSpPr>
            <p:spPr>
              <a:xfrm flipH="1" flipV="1">
                <a:off x="477838" y="2089547"/>
                <a:ext cx="24646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471488" y="2089547"/>
                <a:ext cx="0" cy="175736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>
                <a:off x="471488" y="3851275"/>
                <a:ext cx="37504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" name="Rectângulo 14"/>
            <p:cNvSpPr/>
            <p:nvPr/>
          </p:nvSpPr>
          <p:spPr>
            <a:xfrm>
              <a:off x="704850" y="4342528"/>
              <a:ext cx="7905750" cy="977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ts val="2300"/>
                </a:lnSpc>
                <a:buNone/>
                <a:tabLst>
                  <a:tab pos="5715000" algn="l"/>
                </a:tabLst>
              </a:pPr>
              <a:r>
                <a:rPr lang="pt-PT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Tempo da preparação para a construção do Império</a:t>
              </a:r>
              <a:r>
                <a:rPr lang="pt-PT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; a primeira parte da obra apresenta a «caminhada da terra para o mar» como missão confiada a Portugal </a:t>
              </a:r>
              <a:br>
                <a:rPr lang="pt-PT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pt-PT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(C. </a:t>
              </a:r>
              <a:r>
                <a:rPr lang="pt-PT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Berardinelli</a:t>
              </a:r>
              <a:r>
                <a:rPr lang="pt-PT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). </a:t>
              </a:r>
            </a:p>
          </p:txBody>
        </p:sp>
      </p:grpSp>
      <p:sp>
        <p:nvSpPr>
          <p:cNvPr id="16" name="Rectângulo 15"/>
          <p:cNvSpPr/>
          <p:nvPr/>
        </p:nvSpPr>
        <p:spPr>
          <a:xfrm>
            <a:off x="3552824" y="5187465"/>
            <a:ext cx="511492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715000" algn="l"/>
              </a:tabLst>
            </a:pPr>
            <a:r>
              <a:rPr lang="pt-PT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 3"/>
              </a:rPr>
              <a:t> </a:t>
            </a:r>
            <a:r>
              <a:rPr lang="pt-PT" b="1" dirty="0" smtClean="0">
                <a:solidFill>
                  <a:srgbClr val="CC3300"/>
                </a:solidFill>
              </a:rPr>
              <a:t>«</a:t>
            </a:r>
            <a:r>
              <a:rPr lang="pt-PT" b="1" i="1" dirty="0" err="1" smtClean="0">
                <a:solidFill>
                  <a:srgbClr val="CC3300"/>
                </a:solidFill>
              </a:rPr>
              <a:t>Bellum</a:t>
            </a:r>
            <a:r>
              <a:rPr lang="pt-PT" b="1" i="1" dirty="0" smtClean="0">
                <a:solidFill>
                  <a:srgbClr val="CC3300"/>
                </a:solidFill>
              </a:rPr>
              <a:t> sine </a:t>
            </a:r>
            <a:r>
              <a:rPr lang="pt-PT" b="1" i="1" dirty="0" err="1" smtClean="0">
                <a:solidFill>
                  <a:srgbClr val="CC3300"/>
                </a:solidFill>
              </a:rPr>
              <a:t>bello</a:t>
            </a:r>
            <a:r>
              <a:rPr lang="pt-PT" b="1" dirty="0" smtClean="0">
                <a:solidFill>
                  <a:srgbClr val="CC3300"/>
                </a:solidFill>
              </a:rPr>
              <a:t>» </a:t>
            </a:r>
            <a:r>
              <a:rPr lang="pt-PT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(A guerra sem guerra)</a:t>
            </a:r>
          </a:p>
          <a:p>
            <a:pPr lvl="0">
              <a:tabLst>
                <a:tab pos="5715000" algn="l"/>
              </a:tabLst>
            </a:pPr>
            <a:endParaRPr lang="pt-PT" sz="700" dirty="0" smtClean="0">
              <a:solidFill>
                <a:prstClr val="black"/>
              </a:solidFill>
            </a:endParaRPr>
          </a:p>
          <a:p>
            <a:pPr lvl="0">
              <a:tabLst>
                <a:tab pos="5715000" algn="l"/>
              </a:tabLst>
            </a:pPr>
            <a:r>
              <a:rPr lang="pt-PT" dirty="0" smtClean="0">
                <a:solidFill>
                  <a:prstClr val="black"/>
                </a:solidFill>
              </a:rPr>
              <a:t>A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epígrafe latina desta primeira parte </a:t>
            </a:r>
            <a:r>
              <a:rPr lang="pt-PT" dirty="0" smtClean="0">
                <a:solidFill>
                  <a:prstClr val="black"/>
                </a:solidFill>
              </a:rPr>
              <a:t>avisa-nos </a:t>
            </a:r>
            <a:br>
              <a:rPr lang="pt-PT" dirty="0" smtClean="0">
                <a:solidFill>
                  <a:prstClr val="black"/>
                </a:solidFill>
              </a:rPr>
            </a:br>
            <a:r>
              <a:rPr lang="pt-PT" dirty="0" smtClean="0">
                <a:solidFill>
                  <a:prstClr val="black"/>
                </a:solidFill>
              </a:rPr>
              <a:t>de que a nova Distância não se alcança pela força. </a:t>
            </a: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1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0"/>
            <a:ext cx="9144000" cy="633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51" y="-1"/>
            <a:ext cx="5858150" cy="633412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96187" y="5380434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solidFill>
                  <a:schemeClr val="bg1"/>
                </a:solidFill>
              </a:rPr>
              <a:t>Mapa português da Índia em 1630. </a:t>
            </a:r>
            <a:r>
              <a:rPr lang="pt-PT" sz="1400" dirty="0" smtClean="0">
                <a:solidFill>
                  <a:schemeClr val="bg1"/>
                </a:solidFill>
              </a:rPr>
              <a:t>Pormenor </a:t>
            </a:r>
            <a:r>
              <a:rPr lang="pt-PT" sz="1400" dirty="0">
                <a:solidFill>
                  <a:schemeClr val="bg1"/>
                </a:solidFill>
              </a:rPr>
              <a:t>do atlas </a:t>
            </a:r>
            <a:r>
              <a:rPr lang="pt-PT" sz="1400" i="1" dirty="0">
                <a:solidFill>
                  <a:schemeClr val="bg1"/>
                </a:solidFill>
              </a:rPr>
              <a:t>Taboas </a:t>
            </a:r>
            <a:r>
              <a:rPr lang="pt-PT" sz="1400" i="1" dirty="0" err="1">
                <a:solidFill>
                  <a:schemeClr val="bg1"/>
                </a:solidFill>
              </a:rPr>
              <a:t>geraes</a:t>
            </a:r>
            <a:r>
              <a:rPr lang="pt-PT" sz="1400" i="1" dirty="0">
                <a:solidFill>
                  <a:schemeClr val="bg1"/>
                </a:solidFill>
              </a:rPr>
              <a:t> </a:t>
            </a:r>
            <a:r>
              <a:rPr lang="pt-PT" sz="1400" i="1" dirty="0" smtClean="0">
                <a:solidFill>
                  <a:schemeClr val="bg1"/>
                </a:solidFill>
              </a:rPr>
              <a:t/>
            </a:r>
            <a:br>
              <a:rPr lang="pt-PT" sz="1400" i="1" dirty="0" smtClean="0">
                <a:solidFill>
                  <a:schemeClr val="bg1"/>
                </a:solidFill>
              </a:rPr>
            </a:br>
            <a:r>
              <a:rPr lang="pt-PT" sz="1400" i="1" dirty="0" smtClean="0">
                <a:solidFill>
                  <a:schemeClr val="bg1"/>
                </a:solidFill>
              </a:rPr>
              <a:t>de </a:t>
            </a:r>
            <a:r>
              <a:rPr lang="pt-PT" sz="1400" i="1" dirty="0">
                <a:solidFill>
                  <a:schemeClr val="bg1"/>
                </a:solidFill>
              </a:rPr>
              <a:t>toda a </a:t>
            </a:r>
            <a:r>
              <a:rPr lang="pt-PT" sz="1400" i="1" dirty="0" smtClean="0">
                <a:solidFill>
                  <a:schemeClr val="bg1"/>
                </a:solidFill>
              </a:rPr>
              <a:t>navegação</a:t>
            </a:r>
            <a:r>
              <a:rPr lang="pt-PT" sz="1400" dirty="0" smtClean="0">
                <a:solidFill>
                  <a:schemeClr val="bg1"/>
                </a:solidFill>
              </a:rPr>
              <a:t>, </a:t>
            </a:r>
            <a:r>
              <a:rPr lang="pt-PT" sz="1400" dirty="0">
                <a:solidFill>
                  <a:schemeClr val="bg1"/>
                </a:solidFill>
              </a:rPr>
              <a:t>de João Teixeira de Albernaz e D. Jerónimo de Ataíde.</a:t>
            </a: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867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399110" y="1461202"/>
            <a:ext cx="6594956" cy="5153765"/>
            <a:chOff x="2399110" y="1461202"/>
            <a:chExt cx="6594956" cy="5153765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399110" y="1461202"/>
              <a:ext cx="3705225" cy="493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pt-PT" sz="1800" b="1" dirty="0">
                  <a:solidFill>
                    <a:srgbClr val="CC9B00"/>
                  </a:solidFill>
                  <a:latin typeface="+mn-lt"/>
                </a:rPr>
                <a:t>I </a:t>
              </a:r>
              <a:r>
                <a:rPr lang="pt-PT" sz="1800" b="1" dirty="0" smtClean="0">
                  <a:solidFill>
                    <a:srgbClr val="CC9B00"/>
                  </a:solidFill>
                </a:rPr>
                <a:t>—</a:t>
              </a:r>
              <a:r>
                <a:rPr lang="pt-PT" sz="1800" b="1" dirty="0" smtClean="0">
                  <a:solidFill>
                    <a:srgbClr val="CC9B00"/>
                  </a:solidFill>
                  <a:latin typeface="+mn-lt"/>
                </a:rPr>
                <a:t> </a:t>
              </a:r>
              <a:r>
                <a:rPr lang="pt-PT" sz="1800" b="1" dirty="0">
                  <a:solidFill>
                    <a:srgbClr val="CC9B00"/>
                  </a:solidFill>
                  <a:latin typeface="+mn-lt"/>
                </a:rPr>
                <a:t>Os Campos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Primeiro: O dos Castelos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Segundo: O das Quinas</a:t>
              </a:r>
            </a:p>
            <a:p>
              <a:pPr>
                <a:spcBef>
                  <a:spcPct val="50000"/>
                </a:spcBef>
                <a:buNone/>
              </a:pPr>
              <a:endParaRPr lang="pt-PT" sz="1800" b="1" dirty="0" smtClean="0">
                <a:solidFill>
                  <a:srgbClr val="CC9B00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pt-PT" sz="1800" b="1" dirty="0" smtClean="0">
                  <a:solidFill>
                    <a:srgbClr val="CC9B00"/>
                  </a:solidFill>
                  <a:latin typeface="+mn-lt"/>
                </a:rPr>
                <a:t>II </a:t>
              </a:r>
              <a:r>
                <a:rPr lang="pt-PT" sz="1800" b="1" dirty="0" smtClean="0">
                  <a:solidFill>
                    <a:srgbClr val="CC9B00"/>
                  </a:solidFill>
                </a:rPr>
                <a:t>—</a:t>
              </a:r>
              <a:r>
                <a:rPr lang="pt-PT" sz="1800" b="1" dirty="0" smtClean="0">
                  <a:solidFill>
                    <a:srgbClr val="CC9B00"/>
                  </a:solidFill>
                  <a:latin typeface="+mn-lt"/>
                </a:rPr>
                <a:t> </a:t>
              </a:r>
              <a:r>
                <a:rPr lang="pt-PT" sz="1800" b="1" dirty="0">
                  <a:solidFill>
                    <a:srgbClr val="CC9B00"/>
                  </a:solidFill>
                  <a:latin typeface="+mn-lt"/>
                </a:rPr>
                <a:t>Os Castelos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Primeiro: Ulisses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Segundo: Viriato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Terceiro: O Conde D. Henrique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Quarto: D. Tareja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Quinto: D. Afonso Henriques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Sexto: D. Dinis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Sétimo (I): D. João o Primeiro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Sétimo (II): D. Filipa de Lencastre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pt-PT" sz="1350" dirty="0">
                <a:latin typeface="+mn-lt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514975" y="1467404"/>
              <a:ext cx="3479091" cy="514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pt-PT" sz="1800" b="1" dirty="0">
                  <a:solidFill>
                    <a:srgbClr val="CC9B00"/>
                  </a:solidFill>
                  <a:latin typeface="+mn-lt"/>
                </a:rPr>
                <a:t>III </a:t>
              </a:r>
              <a:r>
                <a:rPr lang="pt-PT" sz="1800" b="1" dirty="0" smtClean="0">
                  <a:solidFill>
                    <a:srgbClr val="CC9B00"/>
                  </a:solidFill>
                </a:rPr>
                <a:t>—</a:t>
              </a:r>
              <a:r>
                <a:rPr lang="pt-PT" sz="1800" b="1" dirty="0" smtClean="0">
                  <a:solidFill>
                    <a:srgbClr val="CC9B00"/>
                  </a:solidFill>
                  <a:latin typeface="+mn-lt"/>
                </a:rPr>
                <a:t> </a:t>
              </a:r>
              <a:r>
                <a:rPr lang="pt-PT" sz="1800" b="1" dirty="0">
                  <a:solidFill>
                    <a:srgbClr val="CC9B00"/>
                  </a:solidFill>
                  <a:latin typeface="+mn-lt"/>
                </a:rPr>
                <a:t>As Quinas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Primeira: D. Duarte, Rei de Portugal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Segunda: D. Fernando, Infante de Portugal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Terceira: D. Pedro, Regente de Portugal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Quarta: D. João, Infante de Portugal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Quinta: D. Sebastião, Rei de Portugal</a:t>
              </a:r>
            </a:p>
            <a:p>
              <a:pPr>
                <a:spcBef>
                  <a:spcPct val="50000"/>
                </a:spcBef>
                <a:buNone/>
              </a:pPr>
              <a:endParaRPr lang="pt-PT" sz="1800" b="1" dirty="0" smtClean="0">
                <a:solidFill>
                  <a:srgbClr val="CC9B00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pt-PT" sz="1800" b="1" dirty="0" smtClean="0">
                  <a:solidFill>
                    <a:srgbClr val="CC9B00"/>
                  </a:solidFill>
                  <a:latin typeface="+mn-lt"/>
                </a:rPr>
                <a:t>IV </a:t>
              </a:r>
              <a:r>
                <a:rPr lang="pt-PT" sz="1800" b="1" dirty="0" smtClean="0">
                  <a:solidFill>
                    <a:srgbClr val="CC9B00"/>
                  </a:solidFill>
                </a:rPr>
                <a:t>—</a:t>
              </a:r>
              <a:r>
                <a:rPr lang="pt-PT" sz="1800" b="1" dirty="0" smtClean="0">
                  <a:solidFill>
                    <a:srgbClr val="CC9B00"/>
                  </a:solidFill>
                  <a:latin typeface="+mn-lt"/>
                </a:rPr>
                <a:t> </a:t>
              </a:r>
              <a:r>
                <a:rPr lang="pt-PT" sz="1800" b="1" dirty="0">
                  <a:solidFill>
                    <a:srgbClr val="CC9B00"/>
                  </a:solidFill>
                  <a:latin typeface="+mn-lt"/>
                </a:rPr>
                <a:t>A Coroa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Nun’Álvares  </a:t>
              </a:r>
            </a:p>
            <a:p>
              <a:pPr>
                <a:spcBef>
                  <a:spcPct val="50000"/>
                </a:spcBef>
                <a:buNone/>
              </a:pPr>
              <a:endParaRPr lang="pt-PT" sz="1800" b="1" dirty="0" smtClean="0">
                <a:solidFill>
                  <a:srgbClr val="CC9B00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pt-PT" sz="1800" b="1" dirty="0" smtClean="0">
                  <a:solidFill>
                    <a:srgbClr val="CC9B00"/>
                  </a:solidFill>
                  <a:latin typeface="+mn-lt"/>
                </a:rPr>
                <a:t>V </a:t>
              </a:r>
              <a:r>
                <a:rPr lang="pt-PT" sz="1800" b="1" dirty="0" smtClean="0">
                  <a:solidFill>
                    <a:srgbClr val="CC9B00"/>
                  </a:solidFill>
                </a:rPr>
                <a:t>—</a:t>
              </a:r>
              <a:r>
                <a:rPr lang="pt-PT" sz="1800" b="1" dirty="0" smtClean="0">
                  <a:solidFill>
                    <a:srgbClr val="CC9B00"/>
                  </a:solidFill>
                  <a:latin typeface="+mn-lt"/>
                </a:rPr>
                <a:t> </a:t>
              </a:r>
              <a:r>
                <a:rPr lang="pt-PT" sz="1800" b="1" dirty="0">
                  <a:solidFill>
                    <a:srgbClr val="CC9B00"/>
                  </a:solidFill>
                  <a:latin typeface="+mn-lt"/>
                </a:rPr>
                <a:t>O Timbre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A </a:t>
              </a:r>
              <a:r>
                <a:rPr lang="pt-PT" sz="1350" dirty="0" smtClean="0">
                  <a:latin typeface="+mn-lt"/>
                </a:rPr>
                <a:t>Cabeça </a:t>
              </a:r>
              <a:r>
                <a:rPr lang="pt-PT" sz="1350" dirty="0">
                  <a:latin typeface="+mn-lt"/>
                </a:rPr>
                <a:t>do Grifo: O Infante D. Henrique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Uma </a:t>
              </a:r>
              <a:r>
                <a:rPr lang="pt-PT" sz="1350" dirty="0" smtClean="0">
                  <a:latin typeface="+mn-lt"/>
                </a:rPr>
                <a:t>Asa </a:t>
              </a:r>
              <a:r>
                <a:rPr lang="pt-PT" sz="1350" dirty="0">
                  <a:latin typeface="+mn-lt"/>
                </a:rPr>
                <a:t>do Grifo: D. João o Segundo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A outra </a:t>
              </a:r>
              <a:r>
                <a:rPr lang="pt-PT" sz="1350" dirty="0" smtClean="0">
                  <a:latin typeface="+mn-lt"/>
                </a:rPr>
                <a:t>Asa </a:t>
              </a:r>
              <a:r>
                <a:rPr lang="pt-PT" sz="1350" dirty="0">
                  <a:latin typeface="+mn-lt"/>
                </a:rPr>
                <a:t>do Grifo: Afonso de Albuquerque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PT" sz="1350" dirty="0">
                  <a:latin typeface="+mn-lt"/>
                </a:rPr>
                <a:t> 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88144" y="1027510"/>
            <a:ext cx="2821781" cy="3718088"/>
            <a:chOff x="388144" y="1227535"/>
            <a:chExt cx="2821781" cy="3718088"/>
          </a:xfrm>
        </p:grpSpPr>
        <p:sp>
          <p:nvSpPr>
            <p:cNvPr id="3" name="CaixaDeTexto 2"/>
            <p:cNvSpPr txBox="1"/>
            <p:nvPr/>
          </p:nvSpPr>
          <p:spPr>
            <a:xfrm>
              <a:off x="388144" y="1775524"/>
              <a:ext cx="1631156" cy="31700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214313" indent="-214313" algn="ctr"/>
              <a:r>
                <a:rPr lang="pt-PT" b="1" dirty="0" smtClean="0"/>
                <a:t>— </a:t>
              </a:r>
              <a:r>
                <a:rPr lang="pt-PT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 </a:t>
              </a:r>
              <a:r>
                <a:rPr lang="pt-PT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poemas;</a:t>
              </a:r>
            </a:p>
            <a:p>
              <a:pPr marL="214313" indent="-214313" algn="ctr"/>
              <a:r>
                <a:rPr lang="pt-PT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— divididos </a:t>
              </a:r>
              <a:r>
                <a:rPr lang="pt-PT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em cinco partes</a:t>
              </a:r>
            </a:p>
            <a:p>
              <a:pPr algn="ctr"/>
              <a:r>
                <a:rPr lang="pt-PT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Wingdings 3" panose="05040102010807070707" pitchFamily="18" charset="2"/>
                </a:rPr>
                <a:t></a:t>
              </a:r>
              <a:endParaRPr lang="pt-PT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pt-PT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Estrutura</a:t>
              </a:r>
              <a:r>
                <a:rPr lang="pt-PT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pt-PT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pt-PT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pt-PT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do </a:t>
              </a:r>
              <a:r>
                <a:rPr lang="pt-PT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brasão </a:t>
              </a:r>
              <a:r>
                <a:rPr lang="pt-PT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pt-PT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pt-PT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do </a:t>
              </a:r>
              <a:r>
                <a:rPr lang="pt-PT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Infante </a:t>
              </a:r>
              <a:r>
                <a:rPr lang="pt-PT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pt-PT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pt-PT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</a:t>
              </a:r>
              <a:r>
                <a:rPr lang="pt-PT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 Henrique</a:t>
              </a:r>
              <a:r>
                <a:rPr lang="pt-PT" sz="1600" dirty="0"/>
                <a:t>, assumido como </a:t>
              </a:r>
              <a:r>
                <a:rPr lang="pt-PT" sz="1600" dirty="0" smtClean="0"/>
                <a:t/>
              </a:r>
              <a:br>
                <a:rPr lang="pt-PT" sz="1600" dirty="0" smtClean="0"/>
              </a:br>
              <a:r>
                <a:rPr lang="pt-PT" sz="1600" dirty="0" smtClean="0"/>
                <a:t>o </a:t>
              </a:r>
              <a:r>
                <a:rPr lang="pt-PT" sz="1600" dirty="0"/>
                <a:t>brasão de Portugal</a:t>
              </a: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1187011" y="1227535"/>
              <a:ext cx="2022914" cy="448865"/>
              <a:chOff x="1187011" y="1122760"/>
              <a:chExt cx="1449033" cy="1020366"/>
            </a:xfrm>
          </p:grpSpPr>
          <p:cxnSp>
            <p:nvCxnSpPr>
              <p:cNvPr id="14" name="Conector reto 13"/>
              <p:cNvCxnSpPr/>
              <p:nvPr/>
            </p:nvCxnSpPr>
            <p:spPr>
              <a:xfrm flipH="1">
                <a:off x="1187011" y="1122760"/>
                <a:ext cx="1449033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Conector de seta reta 15"/>
              <p:cNvCxnSpPr/>
              <p:nvPr/>
            </p:nvCxnSpPr>
            <p:spPr>
              <a:xfrm>
                <a:off x="1187011" y="1125141"/>
                <a:ext cx="0" cy="10179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IV. A estrutura de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600325" y="871250"/>
            <a:ext cx="384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tabLst>
                <a:tab pos="5715000" algn="l"/>
              </a:tabLst>
            </a:pPr>
            <a:r>
              <a:rPr lang="pt-PT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Primeira Parte: Brasão </a:t>
            </a:r>
            <a:endParaRPr lang="pt-PT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8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0"/>
            <a:ext cx="9144000" cy="633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5072" cy="633412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838825" y="5807028"/>
            <a:ext cx="2838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Retrato de Dom </a:t>
            </a:r>
            <a:r>
              <a:rPr lang="pt-PT" sz="1400" dirty="0">
                <a:solidFill>
                  <a:schemeClr val="bg1"/>
                </a:solidFill>
              </a:rPr>
              <a:t>Nuno </a:t>
            </a:r>
            <a:r>
              <a:rPr lang="pt-PT" sz="1400" dirty="0" smtClean="0">
                <a:solidFill>
                  <a:schemeClr val="bg1"/>
                </a:solidFill>
              </a:rPr>
              <a:t>Álvares Pereira (1841).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710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0549" y="1546729"/>
            <a:ext cx="5391151" cy="1005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None/>
              <a:tabLst>
                <a:tab pos="5715000" algn="l"/>
              </a:tabLst>
            </a:pPr>
            <a:r>
              <a:rPr lang="pt-P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Tempo </a:t>
            </a:r>
            <a:r>
              <a:rPr lang="pt-PT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de </a:t>
            </a:r>
            <a:r>
              <a:rPr lang="pt-PT" sz="1800" b="1" i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realização</a:t>
            </a:r>
            <a:r>
              <a:rPr lang="pt-PT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e da </a:t>
            </a:r>
            <a:r>
              <a:rPr lang="pt-PT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queda</a:t>
            </a:r>
            <a:endParaRPr lang="pt-PT" sz="1800" b="1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-609600">
              <a:lnSpc>
                <a:spcPts val="2300"/>
              </a:lnSpc>
              <a:buNone/>
              <a:tabLst>
                <a:tab pos="5715000" algn="l"/>
              </a:tabLst>
            </a:pPr>
            <a:r>
              <a:rPr lang="pt-PT" sz="1800" dirty="0">
                <a:sym typeface="Wingdings" panose="05000000000000000000" pitchFamily="2" charset="2"/>
              </a:rPr>
              <a:t> </a:t>
            </a:r>
            <a:r>
              <a:rPr lang="pt-PT" sz="1800" dirty="0" smtClean="0">
                <a:sym typeface="Wingdings" panose="05000000000000000000" pitchFamily="2" charset="2"/>
              </a:rPr>
              <a:t>— Tempo em que </a:t>
            </a:r>
            <a:r>
              <a:rPr lang="pt-PT" sz="1800" dirty="0">
                <a:sym typeface="Wingdings" panose="05000000000000000000" pitchFamily="2" charset="2"/>
              </a:rPr>
              <a:t>se conquista um Império que depois se perde.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000749" y="1676071"/>
            <a:ext cx="2828925" cy="43858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3" panose="05040102010807070707" pitchFamily="18" charset="2"/>
              </a:rPr>
              <a:t>12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 3" panose="05040102010807070707" pitchFamily="18" charset="2"/>
              </a:rPr>
              <a:t>poemas</a:t>
            </a:r>
            <a:endParaRPr lang="pt-PT" b="1" dirty="0">
              <a:solidFill>
                <a:schemeClr val="tx1">
                  <a:lumMod val="85000"/>
                  <a:lumOff val="15000"/>
                </a:schemeClr>
              </a:solidFill>
              <a:sym typeface="Wingdings 3" panose="05040102010807070707" pitchFamily="18" charset="2"/>
            </a:endParaRP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I. O Infante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II. Horizonte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III. Padrão 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IV. O Mostrengo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V. Epitáfio de Bartolomeu Dias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VI. Os Colombos 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VII. Ocidente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VIII. Fernão de Magalhães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IX. Ascensão de Vasco da Gama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X. Mar Português 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XI. A Última Nau</a:t>
            </a:r>
          </a:p>
          <a:p>
            <a:pPr marL="609600" indent="-609600" algn="ctr">
              <a:lnSpc>
                <a:spcPct val="150000"/>
              </a:lnSpc>
              <a:tabLst>
                <a:tab pos="5715000" algn="l"/>
              </a:tabLst>
            </a:pPr>
            <a:r>
              <a:rPr lang="pt-PT" sz="1400" dirty="0">
                <a:sym typeface="Wingdings 3" panose="05040102010807070707" pitchFamily="18" charset="2"/>
              </a:rPr>
              <a:t>XII. Prece</a:t>
            </a: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IV. A estrutura de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600325" y="909350"/>
            <a:ext cx="384810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tabLst>
                <a:tab pos="5715000" algn="l"/>
              </a:tabLst>
            </a:pPr>
            <a:r>
              <a:rPr lang="pt-PT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Segunda Parte: Mar Português</a:t>
            </a:r>
            <a:endParaRPr lang="pt-PT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19088" y="2124075"/>
            <a:ext cx="5386387" cy="1166555"/>
            <a:chOff x="319088" y="2124075"/>
            <a:chExt cx="5386387" cy="1166555"/>
          </a:xfrm>
        </p:grpSpPr>
        <p:grpSp>
          <p:nvGrpSpPr>
            <p:cNvPr id="10" name="Grupo 13"/>
            <p:cNvGrpSpPr/>
            <p:nvPr/>
          </p:nvGrpSpPr>
          <p:grpSpPr>
            <a:xfrm>
              <a:off x="319088" y="2124075"/>
              <a:ext cx="261937" cy="952500"/>
              <a:chOff x="471488" y="2089547"/>
              <a:chExt cx="375047" cy="1761728"/>
            </a:xfrm>
          </p:grpSpPr>
          <p:cxnSp>
            <p:nvCxnSpPr>
              <p:cNvPr id="11" name="Conector reto 7"/>
              <p:cNvCxnSpPr/>
              <p:nvPr/>
            </p:nvCxnSpPr>
            <p:spPr>
              <a:xfrm flipH="1" flipV="1">
                <a:off x="477838" y="2089547"/>
                <a:ext cx="24646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9"/>
              <p:cNvCxnSpPr/>
              <p:nvPr/>
            </p:nvCxnSpPr>
            <p:spPr>
              <a:xfrm>
                <a:off x="471488" y="2089547"/>
                <a:ext cx="0" cy="175736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1"/>
              <p:cNvCxnSpPr/>
              <p:nvPr/>
            </p:nvCxnSpPr>
            <p:spPr>
              <a:xfrm>
                <a:off x="471488" y="3851275"/>
                <a:ext cx="37504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Rectângulo 15"/>
            <p:cNvSpPr/>
            <p:nvPr/>
          </p:nvSpPr>
          <p:spPr>
            <a:xfrm>
              <a:off x="666749" y="2921298"/>
              <a:ext cx="50387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-609600">
                <a:tabLst>
                  <a:tab pos="5715000" algn="l"/>
                </a:tabLst>
              </a:pPr>
              <a:r>
                <a:rPr lang="pt-PT" dirty="0" smtClean="0">
                  <a:solidFill>
                    <a:prstClr val="black"/>
                  </a:solidFill>
                  <a:sym typeface="Wingdings 3" panose="05040102010807070707" pitchFamily="18" charset="2"/>
                </a:rPr>
                <a:t>É preciso buscar uma nova Distância, um outro mar</a:t>
              </a:r>
              <a:r>
                <a:rPr lang="pt-PT" sz="1600" dirty="0" smtClean="0">
                  <a:solidFill>
                    <a:prstClr val="black"/>
                  </a:solidFill>
                  <a:sym typeface="Wingdings 3" panose="05040102010807070707" pitchFamily="18" charset="2"/>
                </a:rPr>
                <a:t>.</a:t>
              </a:r>
              <a:endParaRPr lang="pt-PT" sz="1600" dirty="0">
                <a:solidFill>
                  <a:prstClr val="black"/>
                </a:solidFill>
                <a:sym typeface="Wingdings 3" panose="05040102010807070707" pitchFamily="18" charset="2"/>
              </a:endParaRPr>
            </a:p>
          </p:txBody>
        </p:sp>
      </p:grpSp>
      <p:sp>
        <p:nvSpPr>
          <p:cNvPr id="18" name="Rectângulo 17"/>
          <p:cNvSpPr/>
          <p:nvPr/>
        </p:nvSpPr>
        <p:spPr>
          <a:xfrm>
            <a:off x="1019174" y="3911154"/>
            <a:ext cx="4495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>
              <a:tabLst>
                <a:tab pos="5715000" algn="l"/>
              </a:tabLst>
            </a:pPr>
            <a:r>
              <a:rPr lang="pt-PT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 3"/>
              </a:rPr>
              <a:t>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 3" panose="05040102010807070707" pitchFamily="18" charset="2"/>
              </a:rPr>
              <a:t>Epígrafe latina da segunda parte:</a:t>
            </a:r>
          </a:p>
          <a:p>
            <a:pPr lvl="0" indent="-609600">
              <a:tabLst>
                <a:tab pos="5715000" algn="l"/>
              </a:tabLst>
            </a:pPr>
            <a:r>
              <a:rPr lang="pt-PT" b="1" i="1" dirty="0" smtClean="0">
                <a:solidFill>
                  <a:srgbClr val="CC3300"/>
                </a:solidFill>
                <a:sym typeface="Wingdings 3"/>
              </a:rPr>
              <a:t>«</a:t>
            </a:r>
            <a:r>
              <a:rPr lang="pt-PT" b="1" i="1" dirty="0" err="1" smtClean="0">
                <a:solidFill>
                  <a:srgbClr val="CC3300"/>
                </a:solidFill>
                <a:sym typeface="Wingdings 3" panose="05040102010807070707" pitchFamily="18" charset="2"/>
              </a:rPr>
              <a:t>Possessio</a:t>
            </a:r>
            <a:r>
              <a:rPr lang="pt-PT" b="1" i="1" dirty="0" smtClean="0">
                <a:solidFill>
                  <a:srgbClr val="CC3300"/>
                </a:solidFill>
                <a:sym typeface="Wingdings 3" panose="05040102010807070707" pitchFamily="18" charset="2"/>
              </a:rPr>
              <a:t> Maris»</a:t>
            </a:r>
            <a:r>
              <a:rPr lang="pt-PT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 3" panose="05040102010807070707" pitchFamily="18" charset="2"/>
              </a:rPr>
              <a:t> (Posse do mar)</a:t>
            </a:r>
            <a:endParaRPr lang="pt-PT" b="1" dirty="0" smtClean="0">
              <a:solidFill>
                <a:srgbClr val="CC3300"/>
              </a:solidFill>
              <a:sym typeface="Wingdings 3" panose="05040102010807070707" pitchFamily="18" charset="2"/>
            </a:endParaRPr>
          </a:p>
          <a:p>
            <a:pPr lvl="0" indent="-609600">
              <a:tabLst>
                <a:tab pos="5715000" algn="l"/>
              </a:tabLst>
            </a:pPr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7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0"/>
            <a:ext cx="9144000" cy="633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61975"/>
            <a:ext cx="6359549" cy="52863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16889" y="5839720"/>
            <a:ext cx="4651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sz="1400" dirty="0">
                <a:solidFill>
                  <a:schemeClr val="bg1"/>
                </a:solidFill>
              </a:rPr>
              <a:t>Ivan Aivazovsky, </a:t>
            </a:r>
            <a:r>
              <a:rPr lang="pt-PT" sz="1400" i="1" dirty="0" smtClean="0">
                <a:solidFill>
                  <a:schemeClr val="bg1"/>
                </a:solidFill>
              </a:rPr>
              <a:t>Tempestade no mar durante a noite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(1849</a:t>
            </a:r>
            <a:r>
              <a:rPr lang="en-US" sz="1400" dirty="0" smtClean="0">
                <a:solidFill>
                  <a:schemeClr val="bg1"/>
                </a:solidFill>
              </a:rPr>
              <a:t>).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507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299" y="1800226"/>
            <a:ext cx="8382085" cy="1190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None/>
              <a:tabLst>
                <a:tab pos="5715000" algn="l"/>
              </a:tabLst>
            </a:pPr>
            <a:r>
              <a:rPr lang="pt-PT" sz="1800" b="1" dirty="0" smtClean="0">
                <a:sym typeface="Wingdings" panose="05000000000000000000" pitchFamily="2" charset="2"/>
              </a:rPr>
              <a:t>Tempo </a:t>
            </a:r>
            <a:r>
              <a:rPr lang="pt-PT" sz="1800" b="1" dirty="0">
                <a:sym typeface="Wingdings" panose="05000000000000000000" pitchFamily="2" charset="2"/>
              </a:rPr>
              <a:t>de </a:t>
            </a:r>
            <a:r>
              <a:rPr lang="pt-PT" sz="1800" b="1" dirty="0" smtClean="0">
                <a:sym typeface="Wingdings" panose="05000000000000000000" pitchFamily="2" charset="2"/>
              </a:rPr>
              <a:t>espera</a:t>
            </a:r>
          </a:p>
          <a:p>
            <a:pPr marL="0" indent="-609600">
              <a:lnSpc>
                <a:spcPts val="2300"/>
              </a:lnSpc>
              <a:buNone/>
              <a:tabLst>
                <a:tab pos="5715000" algn="l"/>
              </a:tabLst>
            </a:pPr>
            <a:r>
              <a:rPr lang="pt-PT" sz="1800" dirty="0" smtClean="0">
                <a:sym typeface="Wingdings" panose="05000000000000000000" pitchFamily="2" charset="2"/>
              </a:rPr>
              <a:t>— Tempo </a:t>
            </a:r>
            <a:r>
              <a:rPr lang="pt-PT" sz="1800" dirty="0">
                <a:sym typeface="Wingdings" panose="05000000000000000000" pitchFamily="2" charset="2"/>
              </a:rPr>
              <a:t>de esperança; </a:t>
            </a:r>
            <a:r>
              <a:rPr lang="pt-PT" sz="1800" i="1" dirty="0">
                <a:sym typeface="Wingdings" panose="05000000000000000000" pitchFamily="2" charset="2"/>
              </a:rPr>
              <a:t>espera-se</a:t>
            </a:r>
            <a:r>
              <a:rPr lang="pt-PT" sz="1800" dirty="0">
                <a:sym typeface="Wingdings" panose="05000000000000000000" pitchFamily="2" charset="2"/>
              </a:rPr>
              <a:t> a realização de um projeto indefinível, transcendente, </a:t>
            </a:r>
            <a:r>
              <a:rPr lang="pt-PT" sz="1800" dirty="0" smtClean="0">
                <a:sym typeface="Wingdings" panose="05000000000000000000" pitchFamily="2" charset="2"/>
              </a:rPr>
              <a:t>para lá do espaço e do tempo (</a:t>
            </a:r>
            <a:r>
              <a:rPr lang="pt-PT" sz="1800" i="1" dirty="0" err="1" smtClean="0">
                <a:sym typeface="Wingdings" panose="05000000000000000000" pitchFamily="2" charset="2"/>
              </a:rPr>
              <a:t>Pax</a:t>
            </a:r>
            <a:r>
              <a:rPr lang="pt-PT" sz="1800" i="1" dirty="0" smtClean="0">
                <a:sym typeface="Wingdings" panose="05000000000000000000" pitchFamily="2" charset="2"/>
              </a:rPr>
              <a:t> in </a:t>
            </a:r>
            <a:r>
              <a:rPr lang="pt-PT" sz="1800" i="1" dirty="0" err="1" smtClean="0">
                <a:sym typeface="Wingdings" panose="05000000000000000000" pitchFamily="2" charset="2"/>
              </a:rPr>
              <a:t>Excelsis</a:t>
            </a:r>
            <a:r>
              <a:rPr lang="pt-PT" sz="1800" dirty="0" smtClean="0">
                <a:sym typeface="Wingdings" panose="05000000000000000000" pitchFamily="2" charset="2"/>
              </a:rPr>
              <a:t>), do que é dado à razão humana conhecer.</a:t>
            </a:r>
            <a:endParaRPr lang="pt-PT" sz="1800" dirty="0">
              <a:sym typeface="Wingdings 3" panose="05040102010807070707" pitchFamily="18" charset="2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IV. A estrutura de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2600325" y="909350"/>
            <a:ext cx="384810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tabLst>
                <a:tab pos="5715000" algn="l"/>
              </a:tabLst>
            </a:pPr>
            <a:r>
              <a:rPr lang="pt-PT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Terceira Parte: O Encoberto</a:t>
            </a:r>
            <a:endParaRPr lang="pt-PT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95794" y="3292773"/>
            <a:ext cx="8725333" cy="2334472"/>
            <a:chOff x="295794" y="3292773"/>
            <a:chExt cx="8725333" cy="2334472"/>
          </a:xfrm>
        </p:grpSpPr>
        <p:grpSp>
          <p:nvGrpSpPr>
            <p:cNvPr id="20" name="Grupo 19"/>
            <p:cNvGrpSpPr/>
            <p:nvPr/>
          </p:nvGrpSpPr>
          <p:grpSpPr>
            <a:xfrm>
              <a:off x="295794" y="3718560"/>
              <a:ext cx="8725333" cy="1908685"/>
              <a:chOff x="295794" y="3718560"/>
              <a:chExt cx="8725333" cy="1908685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295794" y="4161907"/>
                <a:ext cx="2450182" cy="1465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</a:t>
                </a:r>
                <a:r>
                  <a:rPr lang="pt-PT" sz="1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sym typeface="Wingdings 3" panose="05040102010807070707" pitchFamily="18" charset="2"/>
                  </a:rPr>
                  <a:t>. Os Símbolos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Primeiro: D. Sebastião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Segundo: O Quinto Império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Terceiro: O Desejado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Quarto: As Ilhas Afortunadas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Quinto: O Encoberto</a:t>
                </a: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6752987" y="4146667"/>
                <a:ext cx="2268140" cy="1465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sym typeface="Wingdings 3" panose="05040102010807070707" pitchFamily="18" charset="2"/>
                  </a:rPr>
                  <a:t>III. Os Tempos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Primeiro: Noite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Segundo: Tormenta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Terceiro: Calma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Quarto: Antemanhã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Quinto: Nevoeiro</a:t>
                </a: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3519447" y="4154287"/>
                <a:ext cx="2450182" cy="1465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I</a:t>
                </a:r>
                <a:r>
                  <a:rPr lang="pt-PT" sz="1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sym typeface="Wingdings 3" panose="05040102010807070707" pitchFamily="18" charset="2"/>
                  </a:rPr>
                  <a:t>I. Os Avisos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Primeiro: D. Sebastião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Segundo: O Quinto Império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Terceiro: O Desejado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Quarto: As Ilhas Afortunadas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sz="1350" dirty="0">
                    <a:latin typeface="+mn-lt"/>
                    <a:sym typeface="Wingdings 3" panose="05040102010807070707" pitchFamily="18" charset="2"/>
                  </a:rPr>
                  <a:t>Quinto: O Encoberto</a:t>
                </a:r>
              </a:p>
            </p:txBody>
          </p:sp>
          <p:grpSp>
            <p:nvGrpSpPr>
              <p:cNvPr id="19" name="Grupo 18"/>
              <p:cNvGrpSpPr/>
              <p:nvPr/>
            </p:nvGrpSpPr>
            <p:grpSpPr>
              <a:xfrm>
                <a:off x="1520905" y="3718560"/>
                <a:ext cx="6381035" cy="433388"/>
                <a:chOff x="1703785" y="3959072"/>
                <a:chExt cx="5547121" cy="322416"/>
              </a:xfrm>
            </p:grpSpPr>
            <p:cxnSp>
              <p:nvCxnSpPr>
                <p:cNvPr id="10" name="Conector reto 9"/>
                <p:cNvCxnSpPr/>
                <p:nvPr/>
              </p:nvCxnSpPr>
              <p:spPr>
                <a:xfrm>
                  <a:off x="1714500" y="4110039"/>
                  <a:ext cx="5535000" cy="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20"/>
                <p:cNvCxnSpPr/>
                <p:nvPr/>
              </p:nvCxnSpPr>
              <p:spPr>
                <a:xfrm>
                  <a:off x="1703785" y="4110038"/>
                  <a:ext cx="0" cy="17145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to 21"/>
                <p:cNvCxnSpPr/>
                <p:nvPr/>
              </p:nvCxnSpPr>
              <p:spPr>
                <a:xfrm flipH="1">
                  <a:off x="4507715" y="3959072"/>
                  <a:ext cx="0" cy="31884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to 22"/>
                <p:cNvCxnSpPr/>
                <p:nvPr/>
              </p:nvCxnSpPr>
              <p:spPr>
                <a:xfrm>
                  <a:off x="7250906" y="4106462"/>
                  <a:ext cx="0" cy="17145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Rectângulo 16"/>
            <p:cNvSpPr/>
            <p:nvPr/>
          </p:nvSpPr>
          <p:spPr>
            <a:xfrm>
              <a:off x="2200274" y="3292773"/>
              <a:ext cx="48482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9600" lvl="0" indent="-609600" algn="ctr">
                <a:tabLst>
                  <a:tab pos="5715000" algn="l"/>
                </a:tabLst>
              </a:pPr>
              <a:r>
                <a:rPr lang="pt-PT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Wingdings 3" panose="05040102010807070707" pitchFamily="18" charset="2"/>
                </a:rPr>
                <a:t>Terceira Parte / 13 Poemas / Três Partes</a:t>
              </a:r>
              <a:endParaRPr lang="pt-PT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 2" panose="05020102010507070707" pitchFamily="18" charset="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24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0" y="0"/>
            <a:ext cx="9144000" cy="633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66006" y="5145310"/>
            <a:ext cx="399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Padrão dos Descobrimentos (Lisboa).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2</a:t>
            </a:fld>
            <a:endParaRPr lang="pt-PT"/>
          </a:p>
        </p:txBody>
      </p:sp>
      <p:pic>
        <p:nvPicPr>
          <p:cNvPr id="2050" name="Picture 2" descr="C:\Users\Sofia\Desktop\imagens-p12\u1p120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397" y="1223547"/>
            <a:ext cx="5865264" cy="3913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00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6780" y="3388052"/>
            <a:ext cx="8158119" cy="9387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tabLst>
                <a:tab pos="5715000" algn="l"/>
              </a:tabLst>
            </a:pPr>
            <a:r>
              <a:rPr lang="pt-PT" b="1" dirty="0" smtClean="0">
                <a:sym typeface="Wingdings" panose="05000000000000000000" pitchFamily="2" charset="2"/>
              </a:rPr>
              <a:t>2</a:t>
            </a:r>
            <a:r>
              <a:rPr lang="pt-PT" b="1" dirty="0">
                <a:sym typeface="Wingdings" panose="05000000000000000000" pitchFamily="2" charset="2"/>
              </a:rPr>
              <a:t>. </a:t>
            </a:r>
            <a:r>
              <a:rPr lang="pt-PT" dirty="0">
                <a:sym typeface="Wingdings" panose="05000000000000000000" pitchFamily="2" charset="2"/>
              </a:rPr>
              <a:t>A História de Portugal é pensada à luz de um </a:t>
            </a:r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plano de divino</a:t>
            </a:r>
            <a:r>
              <a:rPr lang="pt-PT" dirty="0">
                <a:sym typeface="Wingdings" panose="05000000000000000000" pitchFamily="2" charset="2"/>
              </a:rPr>
              <a:t>. O que </a:t>
            </a:r>
            <a:r>
              <a:rPr lang="pt-PT" dirty="0" smtClean="0">
                <a:sym typeface="Wingdings" panose="05000000000000000000" pitchFamily="2" charset="2"/>
              </a:rPr>
              <a:t>somos</a:t>
            </a:r>
            <a:br>
              <a:rPr lang="pt-PT" dirty="0" smtClean="0">
                <a:sym typeface="Wingdings" panose="05000000000000000000" pitchFamily="2" charset="2"/>
              </a:rPr>
            </a:br>
            <a:r>
              <a:rPr lang="pt-PT" dirty="0" smtClean="0">
                <a:sym typeface="Wingdings" panose="05000000000000000000" pitchFamily="2" charset="2"/>
              </a:rPr>
              <a:t>resulta </a:t>
            </a:r>
            <a:r>
              <a:rPr lang="pt-PT" dirty="0">
                <a:sym typeface="Wingdings" panose="05000000000000000000" pitchFamily="2" charset="2"/>
              </a:rPr>
              <a:t>de um ato de </a:t>
            </a:r>
            <a:r>
              <a:rPr lang="pt-PT" i="1" dirty="0">
                <a:sym typeface="Wingdings" panose="05000000000000000000" pitchFamily="2" charset="2"/>
              </a:rPr>
              <a:t>com-sagração</a:t>
            </a:r>
            <a:r>
              <a:rPr lang="pt-PT" dirty="0">
                <a:sym typeface="Wingdings" panose="05000000000000000000" pitchFamily="2" charset="2"/>
              </a:rPr>
              <a:t>, de algo que é </a:t>
            </a:r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predito por Deus</a:t>
            </a:r>
            <a:r>
              <a:rPr lang="pt-PT" dirty="0">
                <a:sym typeface="Wingdings" panose="05000000000000000000" pitchFamily="2" charset="2"/>
              </a:rPr>
              <a:t>:</a:t>
            </a:r>
          </a:p>
          <a:p>
            <a:pPr>
              <a:lnSpc>
                <a:spcPts val="2300"/>
              </a:lnSpc>
              <a:tabLst>
                <a:tab pos="5715000" algn="l"/>
              </a:tabLst>
            </a:pPr>
            <a:endParaRPr lang="pt-PT" sz="700" dirty="0">
              <a:sym typeface="Wingdings" panose="05000000000000000000" pitchFamily="2" charset="2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V. A visão da História em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33399" y="1089402"/>
            <a:ext cx="727710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57175">
              <a:lnSpc>
                <a:spcPts val="2300"/>
              </a:lnSpc>
              <a:tabLst>
                <a:tab pos="5715000" algn="l"/>
              </a:tabLst>
            </a:pPr>
            <a:r>
              <a:rPr lang="pt-PT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1. </a:t>
            </a: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Na </a:t>
            </a: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História de Portugal, são destacadas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«figuras de pensamento»</a:t>
            </a:r>
            <a:b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</a:b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de contemplação, dotadas de uma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capacidade visionária singular</a:t>
            </a: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572250" y="1551385"/>
            <a:ext cx="2266949" cy="1450667"/>
            <a:chOff x="6572250" y="1408510"/>
            <a:chExt cx="2266949" cy="1450667"/>
          </a:xfrm>
        </p:grpSpPr>
        <p:sp>
          <p:nvSpPr>
            <p:cNvPr id="8" name="Rectângulo 7"/>
            <p:cNvSpPr/>
            <p:nvPr/>
          </p:nvSpPr>
          <p:spPr>
            <a:xfrm>
              <a:off x="6572250" y="1935847"/>
              <a:ext cx="22669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tabLst>
                  <a:tab pos="5715000" algn="l"/>
                </a:tabLst>
              </a:pPr>
              <a:r>
                <a:rPr lang="pt-PT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 D. Dinis, </a:t>
              </a:r>
              <a:br>
                <a:rPr lang="pt-PT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</a:br>
              <a:r>
                <a:rPr lang="pt-PT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o «plantador </a:t>
              </a:r>
              <a:r>
                <a:rPr lang="pt-PT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/>
              </a:r>
              <a:br>
                <a:rPr lang="pt-PT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</a:br>
              <a:r>
                <a:rPr lang="pt-PT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de </a:t>
              </a:r>
              <a:r>
                <a:rPr lang="pt-PT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naus a haver»</a:t>
              </a:r>
              <a:endParaRPr lang="pt-PT" dirty="0">
                <a:solidFill>
                  <a:prstClr val="black"/>
                </a:solidFill>
                <a:sym typeface="Wingdings" panose="05000000000000000000" pitchFamily="2" charset="2"/>
              </a:endParaRPr>
            </a:p>
          </p:txBody>
        </p:sp>
        <p:grpSp>
          <p:nvGrpSpPr>
            <p:cNvPr id="9" name="Grupo 11"/>
            <p:cNvGrpSpPr/>
            <p:nvPr/>
          </p:nvGrpSpPr>
          <p:grpSpPr>
            <a:xfrm flipH="1">
              <a:off x="7134225" y="1408510"/>
              <a:ext cx="552450" cy="448865"/>
              <a:chOff x="1187011" y="1122760"/>
              <a:chExt cx="1449033" cy="1020366"/>
            </a:xfrm>
          </p:grpSpPr>
          <p:cxnSp>
            <p:nvCxnSpPr>
              <p:cNvPr id="10" name="Conector reto 13"/>
              <p:cNvCxnSpPr/>
              <p:nvPr/>
            </p:nvCxnSpPr>
            <p:spPr>
              <a:xfrm flipH="1">
                <a:off x="1187011" y="1122760"/>
                <a:ext cx="1449033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5"/>
              <p:cNvCxnSpPr/>
              <p:nvPr/>
            </p:nvCxnSpPr>
            <p:spPr>
              <a:xfrm>
                <a:off x="1187011" y="1125141"/>
                <a:ext cx="0" cy="10179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tângulo 13"/>
          <p:cNvSpPr/>
          <p:nvPr/>
        </p:nvSpPr>
        <p:spPr>
          <a:xfrm>
            <a:off x="4086225" y="4279464"/>
            <a:ext cx="4353768" cy="181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5715000" algn="l"/>
              </a:tabLst>
            </a:pPr>
            <a:endParaRPr lang="pt-PT" i="1" dirty="0" smtClean="0">
              <a:sym typeface="Wingdings" panose="05000000000000000000" pitchFamily="2" charset="2"/>
            </a:endParaRPr>
          </a:p>
          <a:p>
            <a:pPr>
              <a:lnSpc>
                <a:spcPts val="2300"/>
              </a:lnSpc>
              <a:tabLst>
                <a:tab pos="5715000" algn="l"/>
              </a:tabLst>
            </a:pP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O homem e a hora são um só</a:t>
            </a:r>
          </a:p>
          <a:p>
            <a:pPr>
              <a:lnSpc>
                <a:spcPts val="2300"/>
              </a:lnSpc>
              <a:tabLst>
                <a:tab pos="5715000" algn="l"/>
              </a:tabLst>
            </a:pP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Quando Deus faz e a história é feita.</a:t>
            </a:r>
          </a:p>
          <a:p>
            <a:pPr>
              <a:lnSpc>
                <a:spcPts val="2300"/>
              </a:lnSpc>
              <a:tabLst>
                <a:tab pos="5715000" algn="l"/>
              </a:tabLst>
            </a:pP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O mais é carne, cujo pó</a:t>
            </a:r>
          </a:p>
          <a:p>
            <a:pPr>
              <a:lnSpc>
                <a:spcPts val="2300"/>
              </a:lnSpc>
              <a:tabLst>
                <a:tab pos="5715000" algn="l"/>
              </a:tabLst>
            </a:pP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 terra espreita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.</a:t>
            </a:r>
            <a:r>
              <a:rPr lang="pt-PT" dirty="0" smtClean="0">
                <a:sym typeface="Wingdings" panose="05000000000000000000" pitchFamily="2" charset="2"/>
              </a:rPr>
              <a:t>  </a:t>
            </a:r>
            <a:endParaRPr lang="pt-PT" dirty="0" smtClean="0">
              <a:sym typeface="Wingdings" panose="05000000000000000000" pitchFamily="2" charset="2"/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tabLst>
                <a:tab pos="5715000" algn="l"/>
              </a:tabLst>
            </a:pPr>
            <a:r>
              <a:rPr lang="pt-PT" sz="1600" dirty="0" smtClean="0">
                <a:sym typeface="Wingdings" panose="05000000000000000000" pitchFamily="2" charset="2"/>
              </a:rPr>
              <a:t>Poema «D. João o Primeiro» (</a:t>
            </a:r>
            <a:r>
              <a:rPr lang="pt-PT" sz="1600" dirty="0" err="1" smtClean="0">
                <a:sym typeface="Wingdings" panose="05000000000000000000" pitchFamily="2" charset="2"/>
              </a:rPr>
              <a:t>vv</a:t>
            </a:r>
            <a:r>
              <a:rPr lang="pt-PT" sz="1600" dirty="0" smtClean="0">
                <a:sym typeface="Wingdings" panose="05000000000000000000" pitchFamily="2" charset="2"/>
              </a:rPr>
              <a:t>. 1-4)</a:t>
            </a:r>
            <a:endParaRPr lang="pt-PT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7699" y="1135389"/>
            <a:ext cx="8029575" cy="22307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tabLst>
                <a:tab pos="5715000" algn="l"/>
              </a:tabLst>
            </a:pPr>
            <a:r>
              <a:rPr lang="pt-PT" b="1" dirty="0">
                <a:sym typeface="Wingdings" panose="05000000000000000000" pitchFamily="2" charset="2"/>
              </a:rPr>
              <a:t>3. </a:t>
            </a:r>
            <a:r>
              <a:rPr lang="pt-PT" dirty="0">
                <a:sym typeface="Wingdings" panose="05000000000000000000" pitchFamily="2" charset="2"/>
              </a:rPr>
              <a:t>A figura </a:t>
            </a:r>
            <a:r>
              <a:rPr lang="pt-PT" b="1" dirty="0">
                <a:sym typeface="Wingdings" panose="05000000000000000000" pitchFamily="2" charset="2"/>
              </a:rPr>
              <a:t>D. Sebastião, Rei de Portugal </a:t>
            </a:r>
          </a:p>
          <a:p>
            <a:pPr>
              <a:lnSpc>
                <a:spcPts val="2400"/>
              </a:lnSpc>
              <a:tabLst>
                <a:tab pos="5715000" algn="l"/>
              </a:tabLst>
            </a:pPr>
            <a:endParaRPr lang="pt-PT" dirty="0" smtClean="0">
              <a:sym typeface="Wingdings" panose="05000000000000000000" pitchFamily="2" charset="2"/>
            </a:endParaRPr>
          </a:p>
          <a:p>
            <a:pPr lvl="1">
              <a:lnSpc>
                <a:spcPts val="2400"/>
              </a:lnSpc>
              <a:tabLst>
                <a:tab pos="5715000" algn="l"/>
              </a:tabLst>
            </a:pPr>
            <a:r>
              <a:rPr lang="pt-PT" dirty="0" smtClean="0">
                <a:sym typeface="Wingdings" panose="05000000000000000000" pitchFamily="2" charset="2"/>
              </a:rPr>
              <a:t>À </a:t>
            </a:r>
            <a:r>
              <a:rPr lang="pt-PT" dirty="0">
                <a:sym typeface="Wingdings" panose="05000000000000000000" pitchFamily="2" charset="2"/>
              </a:rPr>
              <a:t>distância de quase quatro séculos, Pessoa recria a figura/o mito </a:t>
            </a:r>
            <a:r>
              <a:rPr lang="pt-PT" dirty="0" smtClean="0">
                <a:sym typeface="Wingdings" panose="05000000000000000000" pitchFamily="2" charset="2"/>
              </a:rPr>
              <a:t/>
            </a:r>
            <a:br>
              <a:rPr lang="pt-PT" dirty="0" smtClean="0">
                <a:sym typeface="Wingdings" panose="05000000000000000000" pitchFamily="2" charset="2"/>
              </a:rPr>
            </a:br>
            <a:r>
              <a:rPr lang="pt-PT" dirty="0" smtClean="0">
                <a:sym typeface="Wingdings" panose="05000000000000000000" pitchFamily="2" charset="2"/>
              </a:rPr>
              <a:t>de </a:t>
            </a:r>
            <a:r>
              <a:rPr lang="pt-PT" dirty="0">
                <a:sym typeface="Wingdings" panose="05000000000000000000" pitchFamily="2" charset="2"/>
              </a:rPr>
              <a:t>D. Sebastião de modo a conciliar a ideia de que o Rei pôs a pátria </a:t>
            </a:r>
            <a:r>
              <a:rPr lang="pt-PT" dirty="0" smtClean="0">
                <a:sym typeface="Wingdings" panose="05000000000000000000" pitchFamily="2" charset="2"/>
              </a:rPr>
              <a:t/>
            </a:r>
            <a:br>
              <a:rPr lang="pt-PT" dirty="0" smtClean="0">
                <a:sym typeface="Wingdings" panose="05000000000000000000" pitchFamily="2" charset="2"/>
              </a:rPr>
            </a:br>
            <a:r>
              <a:rPr lang="pt-PT" dirty="0" smtClean="0">
                <a:sym typeface="Wingdings" panose="05000000000000000000" pitchFamily="2" charset="2"/>
              </a:rPr>
              <a:t>em </a:t>
            </a:r>
            <a:r>
              <a:rPr lang="pt-PT" dirty="0">
                <a:sym typeface="Wingdings" panose="05000000000000000000" pitchFamily="2" charset="2"/>
              </a:rPr>
              <a:t>perigo com o </a:t>
            </a:r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enaltecimento da sua loucura</a:t>
            </a:r>
            <a:r>
              <a:rPr lang="pt-PT" dirty="0" smtClean="0">
                <a:sym typeface="Wingdings" panose="05000000000000000000" pitchFamily="2" charset="2"/>
              </a:rPr>
              <a:t>.</a:t>
            </a:r>
          </a:p>
          <a:p>
            <a:pPr lvl="1">
              <a:lnSpc>
                <a:spcPts val="2400"/>
              </a:lnSpc>
              <a:tabLst>
                <a:tab pos="5715000" algn="l"/>
              </a:tabLst>
            </a:pPr>
            <a:endParaRPr lang="pt-PT" dirty="0" smtClean="0">
              <a:sym typeface="Wingdings" panose="05000000000000000000" pitchFamily="2" charset="2"/>
            </a:endParaRPr>
          </a:p>
          <a:p>
            <a:pPr lvl="1">
              <a:lnSpc>
                <a:spcPts val="2400"/>
              </a:lnSpc>
              <a:tabLst>
                <a:tab pos="5715000" algn="l"/>
              </a:tabLst>
            </a:pPr>
            <a:r>
              <a:rPr lang="pt-PT" dirty="0" smtClean="0">
                <a:sym typeface="Wingdings" panose="05000000000000000000" pitchFamily="2" charset="2"/>
              </a:rPr>
              <a:t> </a:t>
            </a:r>
            <a:endParaRPr lang="pt-PT" dirty="0">
              <a:sym typeface="Wingdings" panose="05000000000000000000" pitchFamily="2" charset="2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fld id="{2F06F1CE-B7AE-40D8-9DF1-3929CF8703E9}" type="slidenum">
              <a:rPr lang="pt-PT" smtClean="0"/>
              <a:pPr>
                <a:lnSpc>
                  <a:spcPts val="2400"/>
                </a:lnSpc>
              </a:pPr>
              <a:t>21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628650" y="2844380"/>
            <a:ext cx="7886700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400"/>
              </a:lnSpc>
              <a:tabLst>
                <a:tab pos="5715000" algn="l"/>
              </a:tabLst>
            </a:pPr>
            <a:r>
              <a:rPr lang="pt-PT" dirty="0" smtClean="0">
                <a:sym typeface="Wingdings" panose="05000000000000000000" pitchFamily="2" charset="2"/>
              </a:rPr>
              <a:t>Em </a:t>
            </a:r>
            <a:r>
              <a:rPr lang="pt-PT" i="1" dirty="0" smtClean="0">
                <a:sym typeface="Wingdings" panose="05000000000000000000" pitchFamily="2" charset="2"/>
              </a:rPr>
              <a:t>Mensagem</a:t>
            </a:r>
            <a:r>
              <a:rPr lang="pt-PT" dirty="0" smtClean="0">
                <a:sym typeface="Wingdings" panose="05000000000000000000" pitchFamily="2" charset="2"/>
              </a:rPr>
              <a:t>, D. Sebastião é o símbolo da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loucura positiva</a:t>
            </a:r>
            <a:r>
              <a:rPr lang="pt-PT" dirty="0" smtClean="0">
                <a:sym typeface="Wingdings" panose="05000000000000000000" pitchFamily="2" charset="2"/>
              </a:rPr>
              <a:t>, da sede de infinito que caracteriza o ser humano que pretende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ultrapassar a sua própria natureza</a:t>
            </a:r>
            <a:r>
              <a:rPr lang="pt-PT" dirty="0" smtClean="0">
                <a:sym typeface="Wingdings" panose="05000000000000000000" pitchFamily="2" charset="2"/>
              </a:rPr>
              <a:t>.</a:t>
            </a:r>
          </a:p>
          <a:p>
            <a:pPr lvl="1">
              <a:lnSpc>
                <a:spcPts val="2400"/>
              </a:lnSpc>
              <a:tabLst>
                <a:tab pos="5715000" algn="l"/>
              </a:tabLst>
            </a:pPr>
            <a:endParaRPr lang="pt-PT" dirty="0" smtClean="0">
              <a:sym typeface="Wingdings" panose="05000000000000000000" pitchFamily="2" charset="2"/>
            </a:endParaRPr>
          </a:p>
          <a:p>
            <a:pPr lvl="1" algn="r">
              <a:lnSpc>
                <a:spcPts val="2400"/>
              </a:lnSpc>
              <a:tabLst>
                <a:tab pos="5715000" algn="l"/>
              </a:tabLst>
            </a:pPr>
            <a:r>
              <a:rPr lang="pt-PT" dirty="0" smtClean="0">
                <a:sym typeface="Wingdings" panose="05000000000000000000" pitchFamily="2" charset="2"/>
              </a:rPr>
              <a:t>«Ser descontente é ser homem» </a:t>
            </a:r>
            <a:r>
              <a:rPr lang="pt-PT" dirty="0" smtClean="0">
                <a:sym typeface="Wingdings" panose="05000000000000000000" pitchFamily="2" charset="2"/>
              </a:rPr>
              <a:t>(</a:t>
            </a:r>
            <a:r>
              <a:rPr lang="pt-PT" dirty="0" smtClean="0">
                <a:sym typeface="Wingdings" panose="05000000000000000000" pitchFamily="2" charset="2"/>
              </a:rPr>
              <a:t>poema «O Quinto Império»)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V. A visão da História em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0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7699" y="1135389"/>
            <a:ext cx="8029575" cy="9673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tabLst>
                <a:tab pos="5715000" algn="l"/>
              </a:tabLst>
            </a:pPr>
            <a:r>
              <a:rPr lang="pt-PT" b="1" dirty="0" smtClean="0">
                <a:sym typeface="Wingdings" panose="05000000000000000000" pitchFamily="2" charset="2"/>
              </a:rPr>
              <a:t>4</a:t>
            </a:r>
            <a:r>
              <a:rPr lang="pt-PT" b="1" dirty="0">
                <a:sym typeface="Wingdings" panose="05000000000000000000" pitchFamily="2" charset="2"/>
              </a:rPr>
              <a:t>. </a:t>
            </a:r>
            <a:r>
              <a:rPr lang="pt-PT" dirty="0">
                <a:sym typeface="Wingdings" panose="05000000000000000000" pitchFamily="2" charset="2"/>
              </a:rPr>
              <a:t>É abandonada a ideia de um novo Império </a:t>
            </a:r>
            <a:r>
              <a:rPr lang="pt-PT" dirty="0" smtClean="0">
                <a:sym typeface="Wingdings" panose="05000000000000000000" pitchFamily="2" charset="2"/>
              </a:rPr>
              <a:t>«feito </a:t>
            </a:r>
            <a:r>
              <a:rPr lang="pt-PT" dirty="0">
                <a:sym typeface="Wingdings" panose="05000000000000000000" pitchFamily="2" charset="2"/>
              </a:rPr>
              <a:t>de </a:t>
            </a:r>
            <a:r>
              <a:rPr lang="pt-PT" dirty="0" smtClean="0">
                <a:sym typeface="Wingdings" panose="05000000000000000000" pitchFamily="2" charset="2"/>
              </a:rPr>
              <a:t>Matéria» — </a:t>
            </a:r>
            <a:r>
              <a:rPr lang="pt-PT" dirty="0">
                <a:sym typeface="Wingdings" panose="05000000000000000000" pitchFamily="2" charset="2"/>
              </a:rPr>
              <a:t>um império terreno a alcançar pela ação bélica dos </a:t>
            </a:r>
            <a:r>
              <a:rPr lang="pt-PT" dirty="0" smtClean="0">
                <a:sym typeface="Wingdings" panose="05000000000000000000" pitchFamily="2" charset="2"/>
              </a:rPr>
              <a:t>homens. </a:t>
            </a:r>
            <a:endParaRPr lang="pt-PT" dirty="0">
              <a:sym typeface="Wingdings" panose="05000000000000000000" pitchFamily="2" charset="2"/>
            </a:endParaRPr>
          </a:p>
          <a:p>
            <a:pPr>
              <a:lnSpc>
                <a:spcPts val="2300"/>
              </a:lnSpc>
              <a:tabLst>
                <a:tab pos="5715000" algn="l"/>
              </a:tabLst>
            </a:pPr>
            <a:r>
              <a:rPr lang="pt-PT" dirty="0" smtClean="0">
                <a:latin typeface="Garamond" panose="02020404030301010803" pitchFamily="18" charset="0"/>
                <a:sym typeface="Wingdings" panose="05000000000000000000" pitchFamily="2" charset="2"/>
              </a:rPr>
              <a:t>    </a:t>
            </a:r>
            <a:endParaRPr lang="pt-PT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  <a:sym typeface="Wingdings" panose="05000000000000000000" pitchFamily="2" charset="2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V. A visão da História em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52450" y="1708272"/>
            <a:ext cx="7791450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tabLst>
                <a:tab pos="5715000" algn="l"/>
              </a:tabLst>
            </a:pPr>
            <a:endParaRPr lang="pt-PT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pPr lvl="1">
              <a:lnSpc>
                <a:spcPts val="2300"/>
              </a:lnSpc>
              <a:tabLst>
                <a:tab pos="5715000" algn="l"/>
              </a:tabLst>
            </a:pPr>
            <a:r>
              <a:rPr lang="pt-PT" dirty="0" smtClean="0">
                <a:cs typeface="EucrosiaUPC" panose="02020603050405020304" pitchFamily="18" charset="-34"/>
                <a:sym typeface="Wingdings" panose="05000000000000000000" pitchFamily="2" charset="2"/>
              </a:rPr>
              <a:t>Num conjunto de textos reunidos sob o nome </a:t>
            </a:r>
            <a:r>
              <a:rPr lang="pt-PT" i="1" dirty="0" smtClean="0">
                <a:cs typeface="EucrosiaUPC" panose="02020603050405020304" pitchFamily="18" charset="-34"/>
                <a:sym typeface="Wingdings" panose="05000000000000000000" pitchFamily="2" charset="2"/>
              </a:rPr>
              <a:t>Sobre Portugal. Introdução </a:t>
            </a:r>
            <a:br>
              <a:rPr lang="pt-PT" i="1" dirty="0" smtClean="0">
                <a:cs typeface="EucrosiaUPC" panose="02020603050405020304" pitchFamily="18" charset="-34"/>
                <a:sym typeface="Wingdings" panose="05000000000000000000" pitchFamily="2" charset="2"/>
              </a:rPr>
            </a:br>
            <a:r>
              <a:rPr lang="pt-PT" i="1" dirty="0" smtClean="0">
                <a:cs typeface="EucrosiaUPC" panose="02020603050405020304" pitchFamily="18" charset="-34"/>
                <a:sym typeface="Wingdings" panose="05000000000000000000" pitchFamily="2" charset="2"/>
              </a:rPr>
              <a:t>ao problema nacional </a:t>
            </a:r>
            <a:r>
              <a:rPr lang="pt-PT" dirty="0" smtClean="0">
                <a:cs typeface="EucrosiaUPC" panose="02020603050405020304" pitchFamily="18" charset="-34"/>
                <a:sym typeface="Wingdings" panose="05000000000000000000" pitchFamily="2" charset="2"/>
              </a:rPr>
              <a:t>(1978), encontramos um texto em que Pessoa diz:</a:t>
            </a:r>
          </a:p>
          <a:p>
            <a:pPr lvl="1">
              <a:lnSpc>
                <a:spcPts val="2300"/>
              </a:lnSpc>
              <a:tabLst>
                <a:tab pos="5715000" algn="l"/>
              </a:tabLst>
            </a:pPr>
            <a:endParaRPr lang="pt-PT" sz="1050" b="1" dirty="0" smtClean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  <a:sym typeface="Wingdings" panose="05000000000000000000" pitchFamily="2" charset="2"/>
            </a:endParaRPr>
          </a:p>
          <a:p>
            <a:pPr lvl="2">
              <a:lnSpc>
                <a:spcPts val="2300"/>
              </a:lnSpc>
              <a:tabLst>
                <a:tab pos="5715000" algn="l"/>
              </a:tabLst>
            </a:pP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  <a:sym typeface="Wingdings" panose="05000000000000000000" pitchFamily="2" charset="2"/>
              </a:rPr>
              <a:t>«Todo o Império que não é baseado no Império Espiritual é uma Morte de pé, um cadáver mandado.»</a:t>
            </a:r>
            <a:endParaRPr lang="pt-PT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0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0" y="0"/>
            <a:ext cx="9144000" cy="633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41260" y="5650224"/>
            <a:ext cx="270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Frontispício da 1.ª edição </a:t>
            </a:r>
            <a:br>
              <a:rPr lang="pt-PT" sz="1400" dirty="0" smtClean="0">
                <a:solidFill>
                  <a:schemeClr val="bg1"/>
                </a:solidFill>
              </a:rPr>
            </a:br>
            <a:r>
              <a:rPr lang="pt-PT" sz="1400" dirty="0" smtClean="0">
                <a:solidFill>
                  <a:schemeClr val="bg1"/>
                </a:solidFill>
              </a:rPr>
              <a:t>de </a:t>
            </a:r>
            <a:r>
              <a:rPr lang="pt-PT" sz="1400" i="1" dirty="0" smtClean="0">
                <a:solidFill>
                  <a:schemeClr val="bg1"/>
                </a:solidFill>
              </a:rPr>
              <a:t>Mensagem</a:t>
            </a:r>
            <a:r>
              <a:rPr lang="pt-PT" sz="1400" dirty="0" smtClean="0">
                <a:solidFill>
                  <a:schemeClr val="bg1"/>
                </a:solidFill>
              </a:rPr>
              <a:t> (1934).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973" y="245880"/>
            <a:ext cx="37909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00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2209801" y="1838133"/>
            <a:ext cx="4660338" cy="2400657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romanUcPeriod"/>
            </a:pPr>
            <a:r>
              <a:rPr lang="pt-P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Fernando Pessoa e os outros 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poetas</a:t>
            </a:r>
          </a:p>
          <a:p>
            <a:pPr marL="385763" indent="-385763">
              <a:lnSpc>
                <a:spcPct val="150000"/>
              </a:lnSpc>
              <a:buFont typeface="+mj-lt"/>
              <a:buAutoNum type="romanUcPeriod"/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Mensagem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Portugal </a:t>
            </a:r>
          </a:p>
          <a:p>
            <a:pPr marL="385763" indent="-385763">
              <a:lnSpc>
                <a:spcPct val="150000"/>
              </a:lnSpc>
              <a:buFont typeface="+mj-lt"/>
              <a:buAutoNum type="romanUcPeriod"/>
            </a:pPr>
            <a:r>
              <a:rPr lang="pt-P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mito 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 </a:t>
            </a:r>
            <a:r>
              <a:rPr lang="pt-PT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Mensagem</a:t>
            </a:r>
            <a:r>
              <a:rPr lang="pt-P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85763" indent="-385763">
              <a:lnSpc>
                <a:spcPct val="150000"/>
              </a:lnSpc>
              <a:buFont typeface="+mj-lt"/>
              <a:buAutoNum type="romanUcPeriod"/>
            </a:pPr>
            <a:r>
              <a:rPr lang="pt-P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estrutura 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pt-PT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Mensagem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5763" indent="-385763">
              <a:lnSpc>
                <a:spcPct val="150000"/>
              </a:lnSpc>
              <a:buFont typeface="+mj-lt"/>
              <a:buAutoNum type="romanUcPeriod"/>
            </a:pPr>
            <a:r>
              <a:rPr lang="pt-P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visão da História 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 </a:t>
            </a:r>
            <a:r>
              <a:rPr lang="pt-PT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Mensagem</a:t>
            </a:r>
            <a:endParaRPr lang="pt-PT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000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622089" y="1622750"/>
            <a:ext cx="5903504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«Concordo </a:t>
            </a:r>
            <a:r>
              <a:rPr lang="pt-PT" dirty="0"/>
              <a:t>absolutamente consigo em que não foi </a:t>
            </a:r>
            <a:r>
              <a:rPr lang="pt-PT" dirty="0" smtClean="0"/>
              <a:t>feliz </a:t>
            </a:r>
            <a:br>
              <a:rPr lang="pt-PT" dirty="0" smtClean="0"/>
            </a:br>
            <a:r>
              <a:rPr lang="pt-PT" dirty="0" smtClean="0"/>
              <a:t>a </a:t>
            </a:r>
            <a:r>
              <a:rPr lang="pt-PT" dirty="0"/>
              <a:t>estreia, que de mim mesmo fiz com um livro da natureza 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de </a:t>
            </a:r>
            <a:r>
              <a:rPr lang="pt-PT" i="1" dirty="0" smtClean="0"/>
              <a:t>Mensagem</a:t>
            </a:r>
            <a:r>
              <a:rPr lang="pt-PT" dirty="0" smtClean="0"/>
              <a:t>. </a:t>
            </a:r>
            <a:r>
              <a:rPr lang="pt-PT" dirty="0"/>
              <a:t>Sou, de facto, um nacionalista místico, 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um </a:t>
            </a:r>
            <a:r>
              <a:rPr lang="pt-PT" dirty="0"/>
              <a:t>sebastianista racional. Mas sou, à parte isso, e até em contradição com isso, muitas outras coisas. E essas coisas, pela mesma natureza do livro, a </a:t>
            </a:r>
            <a:r>
              <a:rPr lang="pt-PT" i="1" dirty="0" smtClean="0"/>
              <a:t>Mensagem</a:t>
            </a:r>
            <a:r>
              <a:rPr lang="pt-PT" dirty="0" smtClean="0"/>
              <a:t> </a:t>
            </a:r>
            <a:r>
              <a:rPr lang="pt-PT" dirty="0"/>
              <a:t>não as inclui</a:t>
            </a:r>
            <a:r>
              <a:rPr lang="pt-PT" dirty="0" smtClean="0"/>
              <a:t>.»</a:t>
            </a:r>
            <a:endParaRPr lang="pt-PT" sz="15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377208" y="4331172"/>
            <a:ext cx="4029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350" dirty="0"/>
              <a:t>Fernando Pessoa, Carta a Adolfo Casais Monteiro, </a:t>
            </a:r>
          </a:p>
          <a:p>
            <a:pPr algn="r"/>
            <a:r>
              <a:rPr lang="pt-PT" sz="1350" dirty="0"/>
              <a:t>13 de janeiro de </a:t>
            </a:r>
            <a:r>
              <a:rPr lang="pt-PT" sz="1350" dirty="0" smtClean="0"/>
              <a:t>1935.</a:t>
            </a:r>
            <a:endParaRPr lang="pt-PT" sz="135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1545580" y="1546820"/>
            <a:ext cx="5939553" cy="3416320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385763" indent="-385763">
              <a:lnSpc>
                <a:spcPct val="150000"/>
              </a:lnSpc>
            </a:pPr>
            <a:endParaRPr lang="pt-PT" sz="1600" dirty="0" smtClean="0"/>
          </a:p>
          <a:p>
            <a:pPr marL="385763" indent="-385763">
              <a:lnSpc>
                <a:spcPct val="150000"/>
              </a:lnSpc>
            </a:pPr>
            <a:endParaRPr lang="pt-PT" sz="1600" dirty="0" smtClean="0"/>
          </a:p>
          <a:p>
            <a:pPr marL="385763" indent="-385763">
              <a:lnSpc>
                <a:spcPct val="150000"/>
              </a:lnSpc>
            </a:pPr>
            <a:endParaRPr lang="pt-PT" sz="1600" dirty="0" smtClean="0"/>
          </a:p>
          <a:p>
            <a:pPr marL="385763" indent="-385763">
              <a:lnSpc>
                <a:spcPct val="150000"/>
              </a:lnSpc>
            </a:pPr>
            <a:endParaRPr lang="pt-PT" sz="1600" dirty="0" smtClean="0"/>
          </a:p>
          <a:p>
            <a:pPr marL="385763" indent="-385763">
              <a:lnSpc>
                <a:spcPct val="150000"/>
              </a:lnSpc>
            </a:pPr>
            <a:endParaRPr lang="pt-PT" sz="1600" dirty="0" smtClean="0"/>
          </a:p>
          <a:p>
            <a:pPr marL="385763" indent="-385763">
              <a:lnSpc>
                <a:spcPct val="150000"/>
              </a:lnSpc>
            </a:pPr>
            <a:endParaRPr lang="pt-PT" sz="1600" dirty="0" smtClean="0"/>
          </a:p>
          <a:p>
            <a:pPr marL="385763" indent="-385763">
              <a:lnSpc>
                <a:spcPct val="150000"/>
              </a:lnSpc>
            </a:pPr>
            <a:endParaRPr lang="pt-PT" sz="1600" dirty="0" smtClean="0"/>
          </a:p>
          <a:p>
            <a:pPr marL="385763" indent="-385763">
              <a:lnSpc>
                <a:spcPct val="150000"/>
              </a:lnSpc>
            </a:pPr>
            <a:endParaRPr lang="pt-PT" sz="1600" dirty="0" smtClean="0"/>
          </a:p>
          <a:p>
            <a:pPr marL="385763" indent="-385763">
              <a:lnSpc>
                <a:spcPct val="150000"/>
              </a:lnSpc>
            </a:pPr>
            <a:endParaRPr lang="pt-PT" sz="1600" dirty="0"/>
          </a:p>
        </p:txBody>
      </p:sp>
    </p:spTree>
    <p:extLst>
      <p:ext uri="{BB962C8B-B14F-4D97-AF65-F5344CB8AC3E}">
        <p14:creationId xmlns="" xmlns:p14="http://schemas.microsoft.com/office/powerpoint/2010/main" val="35319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0572" y="1101328"/>
            <a:ext cx="7760494" cy="387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21469">
              <a:lnSpc>
                <a:spcPct val="80000"/>
              </a:lnSpc>
              <a:buNone/>
            </a:pPr>
            <a:r>
              <a:rPr lang="pt-PT" sz="1800" dirty="0" smtClean="0">
                <a:cs typeface="EucrosiaUPC" panose="02020603050405020304" pitchFamily="18" charset="-34"/>
                <a:sym typeface="Wingdings" panose="05000000000000000000" pitchFamily="2" charset="2"/>
              </a:rPr>
              <a:t>— Fernando </a:t>
            </a:r>
            <a:r>
              <a:rPr lang="pt-PT" sz="1800" dirty="0">
                <a:cs typeface="EucrosiaUPC" panose="02020603050405020304" pitchFamily="18" charset="-34"/>
                <a:sym typeface="Wingdings" panose="05000000000000000000" pitchFamily="2" charset="2"/>
              </a:rPr>
              <a:t>Pessoa e a</a:t>
            </a:r>
            <a:r>
              <a:rPr lang="pt-PT" sz="1800" dirty="0">
                <a:cs typeface="EucrosiaUPC" panose="02020603050405020304" pitchFamily="18" charset="-34"/>
              </a:rPr>
              <a:t> poesia como </a:t>
            </a:r>
            <a:r>
              <a:rPr lang="pt-PT" sz="1800" dirty="0" smtClean="0">
                <a:cs typeface="EucrosiaUPC" panose="02020603050405020304" pitchFamily="18" charset="-34"/>
              </a:rPr>
              <a:t>«passagem </a:t>
            </a:r>
            <a:r>
              <a:rPr lang="pt-PT" sz="1800" dirty="0">
                <a:cs typeface="EucrosiaUPC" panose="02020603050405020304" pitchFamily="18" charset="-34"/>
              </a:rPr>
              <a:t>a </a:t>
            </a:r>
            <a:r>
              <a:rPr lang="pt-PT" sz="1800" dirty="0" smtClean="0">
                <a:cs typeface="EucrosiaUPC" panose="02020603050405020304" pitchFamily="18" charset="-34"/>
              </a:rPr>
              <a:t>limpo».</a:t>
            </a:r>
            <a:r>
              <a:rPr lang="pt-PT" sz="1400" dirty="0" smtClean="0">
                <a:cs typeface="EucrosiaUPC" panose="02020603050405020304" pitchFamily="18" charset="-34"/>
              </a:rPr>
              <a:t>                                  </a:t>
            </a:r>
          </a:p>
          <a:p>
            <a:pPr marL="135731" indent="0" algn="ctr">
              <a:lnSpc>
                <a:spcPct val="80000"/>
              </a:lnSpc>
              <a:buNone/>
            </a:pPr>
            <a:endParaRPr lang="pt-PT" sz="1400" dirty="0">
              <a:cs typeface="EucrosiaUPC" panose="02020603050405020304" pitchFamily="18" charset="-34"/>
              <a:sym typeface="Wingdings" panose="05000000000000000000" pitchFamily="2" charset="2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I. Fernando Pessoa e os outros poetas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586038" y="2064858"/>
            <a:ext cx="6109488" cy="3283656"/>
          </a:xfrm>
          <a:prstGeom prst="rect">
            <a:avLst/>
          </a:prstGeom>
          <a:ln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457200" indent="-321469">
              <a:lnSpc>
                <a:spcPct val="80000"/>
              </a:lnSpc>
              <a:spcBef>
                <a:spcPts val="1200"/>
              </a:spcBef>
              <a:buNone/>
            </a:pPr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  <a:p>
            <a:pPr marL="457200" indent="-321469">
              <a:lnSpc>
                <a:spcPct val="0"/>
              </a:lnSpc>
              <a:buNone/>
            </a:pP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Passar a limpo a Matéria </a:t>
            </a:r>
            <a:endParaRPr lang="pt-PT" sz="2400" b="1" dirty="0" smtClean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  <a:p>
            <a:pPr marL="457200" indent="-321469">
              <a:lnSpc>
                <a:spcPct val="80000"/>
              </a:lnSpc>
              <a:buNone/>
            </a:pPr>
            <a:endParaRPr lang="pt-PT" sz="1100" dirty="0" smtClean="0">
              <a:cs typeface="EucrosiaUPC" panose="02020603050405020304" pitchFamily="18" charset="-34"/>
            </a:endParaRPr>
          </a:p>
          <a:p>
            <a:pPr marL="457200" indent="-321469">
              <a:lnSpc>
                <a:spcPts val="2400"/>
              </a:lnSpc>
              <a:buNone/>
            </a:pPr>
            <a:r>
              <a:rPr lang="pt-PT" dirty="0" smtClean="0">
                <a:cs typeface="EucrosiaUPC" panose="02020603050405020304" pitchFamily="18" charset="-34"/>
              </a:rPr>
              <a:t>Repor no seu lugar as cousas que os homens desarrumaram </a:t>
            </a:r>
          </a:p>
          <a:p>
            <a:pPr marL="457200" indent="-321469">
              <a:lnSpc>
                <a:spcPts val="2400"/>
              </a:lnSpc>
              <a:buNone/>
            </a:pPr>
            <a:r>
              <a:rPr lang="pt-PT" dirty="0" smtClean="0">
                <a:cs typeface="EucrosiaUPC" panose="02020603050405020304" pitchFamily="18" charset="-34"/>
              </a:rPr>
              <a:t>Por não perceberem para que serviam </a:t>
            </a:r>
          </a:p>
          <a:p>
            <a:pPr marL="457200" indent="-321469">
              <a:lnSpc>
                <a:spcPts val="2400"/>
              </a:lnSpc>
              <a:buNone/>
            </a:pPr>
            <a:r>
              <a:rPr lang="pt-PT" dirty="0" smtClean="0">
                <a:cs typeface="EucrosiaUPC" panose="02020603050405020304" pitchFamily="18" charset="-34"/>
              </a:rPr>
              <a:t>Endireitar, como uma boa dona de casa da Realidade, </a:t>
            </a:r>
          </a:p>
          <a:p>
            <a:pPr marL="457200" indent="-321469">
              <a:lnSpc>
                <a:spcPts val="2400"/>
              </a:lnSpc>
              <a:buNone/>
            </a:pPr>
            <a:r>
              <a:rPr lang="pt-PT" dirty="0" smtClean="0">
                <a:cs typeface="EucrosiaUPC" panose="02020603050405020304" pitchFamily="18" charset="-34"/>
              </a:rPr>
              <a:t>As cortinas nas janelas da Sensação </a:t>
            </a:r>
          </a:p>
          <a:p>
            <a:pPr marL="457200" indent="-321469">
              <a:lnSpc>
                <a:spcPts val="2400"/>
              </a:lnSpc>
              <a:buNone/>
            </a:pPr>
            <a:r>
              <a:rPr lang="pt-PT" dirty="0" smtClean="0">
                <a:cs typeface="EucrosiaUPC" panose="02020603050405020304" pitchFamily="18" charset="-34"/>
              </a:rPr>
              <a:t>E os capachos às portas da Perceção </a:t>
            </a:r>
          </a:p>
          <a:p>
            <a:pPr marL="457200" indent="-321469">
              <a:lnSpc>
                <a:spcPts val="2400"/>
              </a:lnSpc>
              <a:buNone/>
            </a:pPr>
            <a:r>
              <a:rPr lang="pt-PT" dirty="0" smtClean="0">
                <a:cs typeface="EucrosiaUPC" panose="02020603050405020304" pitchFamily="18" charset="-34"/>
              </a:rPr>
              <a:t>Varrer os quartos da observação </a:t>
            </a:r>
          </a:p>
          <a:p>
            <a:pPr marL="457200" indent="-321469">
              <a:lnSpc>
                <a:spcPts val="2400"/>
              </a:lnSpc>
              <a:buNone/>
            </a:pPr>
            <a:r>
              <a:rPr lang="pt-PT" dirty="0" smtClean="0">
                <a:cs typeface="EucrosiaUPC" panose="02020603050405020304" pitchFamily="18" charset="-34"/>
              </a:rPr>
              <a:t>E limpar o pó das ideias simples…</a:t>
            </a:r>
          </a:p>
          <a:p>
            <a:pPr marL="457200" indent="-321469">
              <a:lnSpc>
                <a:spcPts val="2400"/>
              </a:lnSpc>
              <a:buNone/>
            </a:pPr>
            <a:r>
              <a:rPr lang="pt-PT" dirty="0" smtClean="0">
                <a:cs typeface="EucrosiaUPC" panose="02020603050405020304" pitchFamily="18" charset="-34"/>
              </a:rPr>
              <a:t>Eis a minha vida, verso a verso.</a:t>
            </a:r>
            <a:r>
              <a:rPr lang="pt-PT" sz="1600" dirty="0" smtClean="0">
                <a:cs typeface="EucrosiaUPC" panose="02020603050405020304" pitchFamily="18" charset="-34"/>
              </a:rPr>
              <a:t> </a:t>
            </a:r>
          </a:p>
          <a:p>
            <a:pPr marL="457200" indent="-321469" algn="ctr">
              <a:lnSpc>
                <a:spcPct val="80000"/>
              </a:lnSpc>
              <a:buNone/>
            </a:pPr>
            <a:endParaRPr lang="pt-PT" sz="1400" dirty="0" smtClean="0">
              <a:cs typeface="EucrosiaUPC" panose="02020603050405020304" pitchFamily="18" charset="-34"/>
            </a:endParaRPr>
          </a:p>
          <a:p>
            <a:pPr marL="457200" indent="-321469" algn="r">
              <a:lnSpc>
                <a:spcPct val="80000"/>
              </a:lnSpc>
              <a:buNone/>
            </a:pPr>
            <a:r>
              <a:rPr lang="pt-PT" sz="1600" dirty="0" smtClean="0">
                <a:cs typeface="EucrosiaUPC" panose="02020603050405020304" pitchFamily="18" charset="-34"/>
              </a:rPr>
              <a:t>Alberto Caeiro, </a:t>
            </a:r>
            <a:r>
              <a:rPr lang="pt-PT" sz="1600" i="1" dirty="0" smtClean="0">
                <a:cs typeface="EucrosiaUPC" panose="02020603050405020304" pitchFamily="18" charset="-34"/>
              </a:rPr>
              <a:t>Poemas </a:t>
            </a:r>
            <a:r>
              <a:rPr lang="pt-PT" sz="1600" i="1" dirty="0" err="1" smtClean="0">
                <a:cs typeface="EucrosiaUPC" panose="02020603050405020304" pitchFamily="18" charset="-34"/>
              </a:rPr>
              <a:t>inconjuntos</a:t>
            </a:r>
            <a:r>
              <a:rPr lang="pt-PT" sz="1600" i="1" dirty="0" smtClean="0">
                <a:cs typeface="EucrosiaUPC" panose="02020603050405020304" pitchFamily="18" charset="-34"/>
              </a:rPr>
              <a:t>. </a:t>
            </a:r>
            <a:endParaRPr lang="pt-PT" sz="1600" i="1" dirty="0"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0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0572" y="1101328"/>
            <a:ext cx="7760494" cy="387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21469">
              <a:lnSpc>
                <a:spcPct val="80000"/>
              </a:lnSpc>
              <a:buNone/>
            </a:pPr>
            <a:r>
              <a:rPr lang="pt-PT" sz="1800" dirty="0" smtClean="0">
                <a:solidFill>
                  <a:prstClr val="black"/>
                </a:solidFill>
                <a:cs typeface="EucrosiaUPC" panose="02020603050405020304" pitchFamily="18" charset="-34"/>
                <a:sym typeface="Wingdings" panose="05000000000000000000" pitchFamily="2" charset="2"/>
              </a:rPr>
              <a:t>—</a:t>
            </a:r>
            <a:r>
              <a:rPr lang="pt-PT" sz="1800" dirty="0" smtClean="0">
                <a:cs typeface="EucrosiaUPC" panose="02020603050405020304" pitchFamily="18" charset="-34"/>
                <a:sym typeface="Wingdings" panose="05000000000000000000" pitchFamily="2" charset="2"/>
              </a:rPr>
              <a:t> </a:t>
            </a:r>
            <a:r>
              <a:rPr lang="pt-PT" sz="1800" dirty="0" smtClean="0">
                <a:cs typeface="EucrosiaUPC" panose="02020603050405020304" pitchFamily="18" charset="-34"/>
                <a:sym typeface="Wingdings" panose="05000000000000000000" pitchFamily="2" charset="2"/>
              </a:rPr>
              <a:t>Fernando </a:t>
            </a:r>
            <a:r>
              <a:rPr lang="pt-PT" sz="1800" dirty="0">
                <a:cs typeface="EucrosiaUPC" panose="02020603050405020304" pitchFamily="18" charset="-34"/>
                <a:sym typeface="Wingdings" panose="05000000000000000000" pitchFamily="2" charset="2"/>
              </a:rPr>
              <a:t>Pessoa e a</a:t>
            </a:r>
            <a:r>
              <a:rPr lang="pt-PT" sz="1800" dirty="0">
                <a:cs typeface="EucrosiaUPC" panose="02020603050405020304" pitchFamily="18" charset="-34"/>
              </a:rPr>
              <a:t> poesia como </a:t>
            </a:r>
            <a:r>
              <a:rPr lang="pt-PT" sz="1800" dirty="0" smtClean="0">
                <a:cs typeface="EucrosiaUPC" panose="02020603050405020304" pitchFamily="18" charset="-34"/>
              </a:rPr>
              <a:t>«passagem </a:t>
            </a:r>
            <a:r>
              <a:rPr lang="pt-PT" sz="1800" dirty="0">
                <a:cs typeface="EucrosiaUPC" panose="02020603050405020304" pitchFamily="18" charset="-34"/>
              </a:rPr>
              <a:t>a </a:t>
            </a:r>
            <a:r>
              <a:rPr lang="pt-PT" sz="1800" dirty="0" smtClean="0">
                <a:cs typeface="EucrosiaUPC" panose="02020603050405020304" pitchFamily="18" charset="-34"/>
              </a:rPr>
              <a:t>limpo».</a:t>
            </a:r>
            <a:r>
              <a:rPr lang="pt-PT" sz="1400" dirty="0" smtClean="0">
                <a:cs typeface="EucrosiaUPC" panose="02020603050405020304" pitchFamily="18" charset="-34"/>
              </a:rPr>
              <a:t>                                  </a:t>
            </a:r>
          </a:p>
          <a:p>
            <a:pPr marL="135731" indent="0" algn="ctr">
              <a:lnSpc>
                <a:spcPct val="80000"/>
              </a:lnSpc>
              <a:buNone/>
            </a:pPr>
            <a:endParaRPr lang="pt-PT" sz="1400" dirty="0">
              <a:cs typeface="EucrosiaUPC" panose="02020603050405020304" pitchFamily="18" charset="-34"/>
              <a:sym typeface="Wingdings" panose="05000000000000000000" pitchFamily="2" charset="2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I. Fernando Pessoa e os outros poetas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74534" y="1690774"/>
            <a:ext cx="7711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14313">
              <a:lnSpc>
                <a:spcPts val="2400"/>
              </a:lnSpc>
            </a:pPr>
            <a:r>
              <a:rPr lang="pt-PT" dirty="0" smtClean="0">
                <a:solidFill>
                  <a:prstClr val="black"/>
                </a:solidFill>
                <a:cs typeface="EucrosiaUPC" panose="02020603050405020304" pitchFamily="18" charset="-34"/>
                <a:sym typeface="Wingdings" panose="05000000000000000000" pitchFamily="2" charset="2"/>
              </a:rPr>
              <a:t>— </a:t>
            </a:r>
            <a:r>
              <a:rPr lang="pt-PT" i="1" dirty="0" smtClean="0">
                <a:solidFill>
                  <a:prstClr val="black"/>
                </a:solidFill>
                <a:cs typeface="EucrosiaUPC" panose="02020603050405020304" pitchFamily="18" charset="-34"/>
                <a:sym typeface="Wingdings" panose="05000000000000000000" pitchFamily="2" charset="2"/>
              </a:rPr>
              <a:t>Mensagem</a:t>
            </a:r>
            <a:r>
              <a:rPr lang="pt-PT" dirty="0" smtClean="0">
                <a:solidFill>
                  <a:prstClr val="black"/>
                </a:solidFill>
                <a:cs typeface="EucrosiaUPC" panose="02020603050405020304" pitchFamily="18" charset="-34"/>
                <a:sym typeface="Wingdings" panose="05000000000000000000" pitchFamily="2" charset="2"/>
              </a:rPr>
              <a:t> é, em certo sentido, uma «passagem a limpo», para uma versão moderna, d’</a:t>
            </a:r>
            <a:r>
              <a:rPr lang="pt-PT" i="1" dirty="0" smtClean="0">
                <a:solidFill>
                  <a:prstClr val="black"/>
                </a:solidFill>
                <a:cs typeface="EucrosiaUPC" panose="02020603050405020304" pitchFamily="18" charset="-34"/>
                <a:sym typeface="Wingdings" panose="05000000000000000000" pitchFamily="2" charset="2"/>
              </a:rPr>
              <a:t>Os Lusíadas</a:t>
            </a:r>
            <a:r>
              <a:rPr lang="pt-PT" dirty="0" smtClean="0">
                <a:solidFill>
                  <a:prstClr val="black"/>
                </a:solidFill>
                <a:cs typeface="EucrosiaUPC" panose="02020603050405020304" pitchFamily="18" charset="-34"/>
                <a:sym typeface="Wingdings" panose="05000000000000000000" pitchFamily="2" charset="2"/>
              </a:rPr>
              <a:t>. 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361890" y="2706322"/>
            <a:ext cx="5657316" cy="1888849"/>
            <a:chOff x="2361890" y="2706322"/>
            <a:chExt cx="5657316" cy="1888849"/>
          </a:xfrm>
        </p:grpSpPr>
        <p:sp>
          <p:nvSpPr>
            <p:cNvPr id="8" name="Rectângulo 7"/>
            <p:cNvSpPr/>
            <p:nvPr/>
          </p:nvSpPr>
          <p:spPr>
            <a:xfrm>
              <a:off x="2361890" y="2706322"/>
              <a:ext cx="5657316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pt-PT" b="1" dirty="0" smtClean="0">
                  <a:solidFill>
                    <a:prstClr val="black"/>
                  </a:solidFill>
                  <a:cs typeface="EucrosiaUPC" panose="02020603050405020304" pitchFamily="18" charset="-34"/>
                  <a:sym typeface="Wingdings" panose="05000000000000000000" pitchFamily="2" charset="2"/>
                </a:rPr>
                <a:t>Século </a:t>
              </a:r>
              <a:r>
                <a:rPr lang="pt-PT" b="1" cap="small" dirty="0" err="1" smtClean="0">
                  <a:solidFill>
                    <a:prstClr val="black"/>
                  </a:solidFill>
                  <a:cs typeface="EucrosiaUPC" panose="02020603050405020304" pitchFamily="18" charset="-34"/>
                  <a:sym typeface="Wingdings" panose="05000000000000000000" pitchFamily="2" charset="2"/>
                </a:rPr>
                <a:t>xix</a:t>
              </a:r>
              <a:r>
                <a:rPr lang="pt-PT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EucrosiaUPC" panose="02020603050405020304" pitchFamily="18" charset="-34"/>
                  <a:sym typeface="Wingdings" panose="05000000000000000000" pitchFamily="2" charset="2"/>
                </a:rPr>
                <a:t>:</a:t>
              </a:r>
              <a:r>
                <a:rPr lang="pt-PT" dirty="0" smtClean="0">
                  <a:solidFill>
                    <a:prstClr val="black"/>
                  </a:solidFill>
                  <a:cs typeface="EucrosiaUPC" panose="02020603050405020304" pitchFamily="18" charset="-34"/>
                  <a:sym typeface="Wingdings" panose="05000000000000000000" pitchFamily="2" charset="2"/>
                </a:rPr>
                <a:t> época de </a:t>
              </a:r>
              <a:r>
                <a:rPr lang="pt-PT" i="1" dirty="0" err="1" smtClean="0">
                  <a:solidFill>
                    <a:prstClr val="black"/>
                  </a:solidFill>
                  <a:cs typeface="EucrosiaUPC" panose="02020603050405020304" pitchFamily="18" charset="-34"/>
                  <a:sym typeface="Wingdings" panose="05000000000000000000" pitchFamily="2" charset="2"/>
                </a:rPr>
                <a:t>mitologização</a:t>
              </a:r>
              <a:r>
                <a:rPr lang="pt-PT" dirty="0" smtClean="0">
                  <a:solidFill>
                    <a:prstClr val="black"/>
                  </a:solidFill>
                  <a:cs typeface="EucrosiaUPC" panose="02020603050405020304" pitchFamily="18" charset="-34"/>
                  <a:sym typeface="Wingdings" panose="05000000000000000000" pitchFamily="2" charset="2"/>
                </a:rPr>
                <a:t> da figura de </a:t>
              </a:r>
              <a:r>
                <a:rPr lang="pt-PT" dirty="0" smtClean="0">
                  <a:solidFill>
                    <a:prstClr val="black"/>
                  </a:solidFill>
                  <a:cs typeface="EucrosiaUPC" panose="02020603050405020304" pitchFamily="18" charset="-34"/>
                  <a:sym typeface="Wingdings" panose="05000000000000000000" pitchFamily="2" charset="2"/>
                </a:rPr>
                <a:t>Camões</a:t>
              </a:r>
              <a:endParaRPr lang="pt-PT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2984824" y="3241518"/>
              <a:ext cx="4160444" cy="1353653"/>
              <a:chOff x="2984824" y="3201058"/>
              <a:chExt cx="4160444" cy="1353653"/>
            </a:xfrm>
          </p:grpSpPr>
          <p:sp>
            <p:nvSpPr>
              <p:cNvPr id="10" name="Seta para baixo 9"/>
              <p:cNvSpPr/>
              <p:nvPr/>
            </p:nvSpPr>
            <p:spPr>
              <a:xfrm>
                <a:off x="4940948" y="3201058"/>
                <a:ext cx="221771" cy="246149"/>
              </a:xfrm>
              <a:prstGeom prst="downArrow">
                <a:avLst/>
              </a:prstGeom>
              <a:ln>
                <a:solidFill>
                  <a:srgbClr val="ED7D3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300"/>
                  </a:lnSpc>
                </a:pPr>
                <a:endParaRPr lang="pt-PT" sz="1350"/>
              </a:p>
            </p:txBody>
          </p:sp>
          <p:sp>
            <p:nvSpPr>
              <p:cNvPr id="11" name="Rectângulo 10"/>
              <p:cNvSpPr/>
              <p:nvPr/>
            </p:nvSpPr>
            <p:spPr>
              <a:xfrm>
                <a:off x="2984824" y="3590344"/>
                <a:ext cx="4160444" cy="964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23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cs typeface="EucrosiaUPC" panose="02020603050405020304" pitchFamily="18" charset="-34"/>
                    <a:sym typeface="Wingdings" panose="05000000000000000000" pitchFamily="2" charset="2"/>
                  </a:rPr>
                  <a:t>A publicação do poema </a:t>
                </a:r>
                <a:r>
                  <a:rPr lang="pt-PT" i="1" dirty="0" smtClean="0">
                    <a:solidFill>
                      <a:prstClr val="black"/>
                    </a:solidFill>
                    <a:cs typeface="EucrosiaUPC" panose="02020603050405020304" pitchFamily="18" charset="-34"/>
                    <a:sym typeface="Wingdings" panose="05000000000000000000" pitchFamily="2" charset="2"/>
                  </a:rPr>
                  <a:t>Camões </a:t>
                </a:r>
                <a:r>
                  <a:rPr lang="pt-PT" dirty="0" smtClean="0">
                    <a:solidFill>
                      <a:prstClr val="black"/>
                    </a:solidFill>
                    <a:cs typeface="EucrosiaUPC" panose="02020603050405020304" pitchFamily="18" charset="-34"/>
                    <a:sym typeface="Wingdings" panose="05000000000000000000" pitchFamily="2" charset="2"/>
                  </a:rPr>
                  <a:t>(1825), </a:t>
                </a:r>
                <a:br>
                  <a:rPr lang="pt-PT" dirty="0" smtClean="0">
                    <a:solidFill>
                      <a:prstClr val="black"/>
                    </a:solidFill>
                    <a:cs typeface="EucrosiaUPC" panose="02020603050405020304" pitchFamily="18" charset="-34"/>
                    <a:sym typeface="Wingdings" panose="05000000000000000000" pitchFamily="2" charset="2"/>
                  </a:rPr>
                </a:br>
                <a:r>
                  <a:rPr lang="pt-PT" dirty="0" smtClean="0">
                    <a:solidFill>
                      <a:prstClr val="black"/>
                    </a:solidFill>
                    <a:cs typeface="EucrosiaUPC" panose="02020603050405020304" pitchFamily="18" charset="-34"/>
                    <a:sym typeface="Wingdings" panose="05000000000000000000" pitchFamily="2" charset="2"/>
                  </a:rPr>
                  <a:t>de Almeida Garrett, marca o início deste processo de </a:t>
                </a:r>
                <a:r>
                  <a:rPr lang="pt-PT" i="1" dirty="0" err="1" smtClean="0">
                    <a:solidFill>
                      <a:prstClr val="black"/>
                    </a:solidFill>
                    <a:cs typeface="EucrosiaUPC" panose="02020603050405020304" pitchFamily="18" charset="-34"/>
                    <a:sym typeface="Wingdings" panose="05000000000000000000" pitchFamily="2" charset="2"/>
                  </a:rPr>
                  <a:t>mitologização</a:t>
                </a:r>
                <a:r>
                  <a:rPr lang="pt-PT" dirty="0" smtClean="0">
                    <a:solidFill>
                      <a:prstClr val="black"/>
                    </a:solidFill>
                    <a:cs typeface="EucrosiaUPC" panose="02020603050405020304" pitchFamily="18" charset="-34"/>
                    <a:sym typeface="Wingdings" panose="05000000000000000000" pitchFamily="2" charset="2"/>
                  </a:rPr>
                  <a:t> </a:t>
                </a:r>
                <a:endParaRPr lang="pt-PT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1700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39272" y="1360274"/>
            <a:ext cx="7282388" cy="2823309"/>
          </a:xfrm>
          <a:prstGeom prst="rect">
            <a:avLst/>
          </a:prstGeom>
          <a:noFill/>
          <a:ln w="9525">
            <a:solidFill>
              <a:srgbClr val="ED7D31"/>
            </a:solidFill>
            <a:miter lim="800000"/>
            <a:headEnd/>
            <a:tailEnd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indent="-335756">
              <a:spcBef>
                <a:spcPct val="0"/>
              </a:spcBef>
              <a:buNone/>
              <a:tabLst>
                <a:tab pos="5715000" algn="l"/>
              </a:tabLst>
            </a:pPr>
            <a:endParaRPr lang="pt-PT" sz="1050" dirty="0" smtClean="0">
              <a:sym typeface="Wingdings" panose="05000000000000000000" pitchFamily="2" charset="2"/>
            </a:endParaRP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  <a:tabLst>
                <a:tab pos="5715000" algn="l"/>
              </a:tabLst>
            </a:pPr>
            <a:r>
              <a:rPr lang="pt-BR" sz="1800" dirty="0" smtClean="0"/>
              <a:t>A </a:t>
            </a:r>
            <a:r>
              <a:rPr lang="pt-BR" sz="1800" dirty="0"/>
              <a:t>nossa poesia caminha para o seu auge: o grande Poeta </a:t>
            </a:r>
            <a:r>
              <a:rPr lang="pt-BR" sz="1800" dirty="0" smtClean="0"/>
              <a:t>proximamente vindouro</a:t>
            </a:r>
            <a:r>
              <a:rPr lang="pt-BR" sz="1800" dirty="0"/>
              <a:t>, que encarnará esse auge, realizará o máximo equilíbrio da subjetividade e da objetividade. [...] 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Supra-Camões lhe chamamos</a:t>
            </a:r>
            <a:r>
              <a:rPr lang="pt-BR" sz="1800" dirty="0"/>
              <a:t>,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e </a:t>
            </a:r>
            <a:r>
              <a:rPr lang="pt-BR" sz="1800" dirty="0"/>
              <a:t>lhe chamaremos, ainda que a comparação implícita, por muito que pareça favorecer, antes amesquinhe o seu génio, que será, não de grau superior, mas mesmo de ordem superior ao do nosso ainda-primeiro </a:t>
            </a:r>
            <a:r>
              <a:rPr lang="pt-BR" sz="1800" dirty="0" smtClean="0"/>
              <a:t>poeta.</a:t>
            </a:r>
            <a:endParaRPr lang="pt-BR" sz="1875" dirty="0" smtClean="0"/>
          </a:p>
          <a:p>
            <a:pPr marL="471488" indent="-335756" algn="r">
              <a:lnSpc>
                <a:spcPct val="100000"/>
              </a:lnSpc>
              <a:spcBef>
                <a:spcPts val="600"/>
              </a:spcBef>
              <a:buNone/>
              <a:tabLst>
                <a:tab pos="5715000" algn="l"/>
              </a:tabLst>
            </a:pPr>
            <a:r>
              <a:rPr lang="pt-PT" sz="1400" dirty="0" smtClean="0"/>
              <a:t>                             Fernando Pessoa, «A nova poesia portuguesa» </a:t>
            </a:r>
            <a:br>
              <a:rPr lang="pt-PT" sz="1400" dirty="0" smtClean="0"/>
            </a:br>
            <a:r>
              <a:rPr lang="pt-PT" sz="1400" dirty="0" smtClean="0"/>
              <a:t>(</a:t>
            </a:r>
            <a:r>
              <a:rPr lang="pt-PT" sz="1400" i="1" dirty="0" smtClean="0"/>
              <a:t>A águia</a:t>
            </a:r>
            <a:r>
              <a:rPr lang="pt-PT" sz="1400" dirty="0" smtClean="0"/>
              <a:t>, </a:t>
            </a:r>
            <a:r>
              <a:rPr lang="pt-PT" sz="1400" dirty="0" err="1" smtClean="0"/>
              <a:t>n.</a:t>
            </a:r>
            <a:r>
              <a:rPr lang="pt-PT" sz="1400" baseline="30000" dirty="0" err="1" smtClean="0"/>
              <a:t>os</a:t>
            </a:r>
            <a:r>
              <a:rPr lang="pt-PT" sz="1400" dirty="0" smtClean="0"/>
              <a:t> 4, 5, 9, 11 e 12, 2.ª série, Porto, 1912), in Fernando Pessoa. </a:t>
            </a:r>
            <a:br>
              <a:rPr lang="pt-PT" sz="1400" dirty="0" smtClean="0"/>
            </a:br>
            <a:r>
              <a:rPr lang="pt-PT" sz="1400" i="1" dirty="0" smtClean="0"/>
              <a:t>Textos  de crítica e de intervenção,</a:t>
            </a:r>
            <a:r>
              <a:rPr lang="pt-PT" sz="1400" dirty="0" smtClean="0"/>
              <a:t> Lisboa, Edições Ática, 1993.</a:t>
            </a:r>
            <a:endParaRPr lang="pt-PT" sz="1400" dirty="0">
              <a:cs typeface="EucrosiaUPC" panose="02020603050405020304" pitchFamily="18" charset="-34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027688" y="2751291"/>
            <a:ext cx="7603153" cy="3163987"/>
            <a:chOff x="1027688" y="2419747"/>
            <a:chExt cx="7603153" cy="368511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27688" y="4666456"/>
              <a:ext cx="6880675" cy="14384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ED7D3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2300"/>
                </a:lnSpc>
                <a:spcBef>
                  <a:spcPct val="50000"/>
                </a:spcBef>
                <a:buFontTx/>
                <a:buNone/>
              </a:pPr>
              <a:r>
                <a:rPr lang="pt-PT" sz="1600" dirty="0">
                  <a:latin typeface="+mn-lt"/>
                </a:rPr>
                <a:t>«[…] só a escolha deste Poeta [</a:t>
              </a:r>
              <a:r>
                <a:rPr lang="pt-PT" sz="1600" i="1" dirty="0">
                  <a:latin typeface="+mn-lt"/>
                </a:rPr>
                <a:t>i</a:t>
              </a:r>
              <a:r>
                <a:rPr lang="pt-PT" sz="1600" i="1" dirty="0" smtClean="0">
                  <a:latin typeface="+mn-lt"/>
                </a:rPr>
                <a:t>. e</a:t>
              </a:r>
              <a:r>
                <a:rPr lang="pt-PT" sz="1600" i="1" dirty="0" smtClean="0">
                  <a:latin typeface="+mn-lt"/>
                </a:rPr>
                <a:t>.</a:t>
              </a:r>
              <a:r>
                <a:rPr lang="pt-PT" sz="1600" dirty="0" smtClean="0">
                  <a:latin typeface="+mn-lt"/>
                </a:rPr>
                <a:t>, </a:t>
              </a:r>
              <a:r>
                <a:rPr lang="pt-PT" sz="1600" dirty="0">
                  <a:latin typeface="+mn-lt"/>
                </a:rPr>
                <a:t>Camões] como elemento de comparação coloca-o [</a:t>
              </a:r>
              <a:r>
                <a:rPr lang="pt-PT" sz="1600" i="1" dirty="0">
                  <a:latin typeface="+mn-lt"/>
                </a:rPr>
                <a:t>i</a:t>
              </a:r>
              <a:r>
                <a:rPr lang="pt-PT" sz="1600" i="1" dirty="0" smtClean="0">
                  <a:latin typeface="+mn-lt"/>
                </a:rPr>
                <a:t>. e</a:t>
              </a:r>
              <a:r>
                <a:rPr lang="pt-PT" sz="1600" i="1" dirty="0" smtClean="0">
                  <a:latin typeface="+mn-lt"/>
                </a:rPr>
                <a:t>.</a:t>
              </a:r>
              <a:r>
                <a:rPr lang="pt-PT" sz="1600" dirty="0" smtClean="0">
                  <a:latin typeface="+mn-lt"/>
                </a:rPr>
                <a:t>, </a:t>
              </a:r>
              <a:r>
                <a:rPr lang="pt-PT" sz="1600" dirty="0">
                  <a:latin typeface="+mn-lt"/>
                </a:rPr>
                <a:t>a Pessoa] no ponto mais alto em relação a todos os que </a:t>
              </a:r>
              <a:r>
                <a:rPr lang="pt-PT" sz="1600" dirty="0" smtClean="0">
                  <a:latin typeface="+mn-lt"/>
                </a:rPr>
                <a:t/>
              </a:r>
              <a:br>
                <a:rPr lang="pt-PT" sz="1600" dirty="0" smtClean="0">
                  <a:latin typeface="+mn-lt"/>
                </a:rPr>
              </a:br>
              <a:r>
                <a:rPr lang="pt-PT" sz="1600" dirty="0" smtClean="0">
                  <a:latin typeface="+mn-lt"/>
                </a:rPr>
                <a:t>o </a:t>
              </a:r>
              <a:r>
                <a:rPr lang="pt-PT" sz="1600" dirty="0">
                  <a:latin typeface="+mn-lt"/>
                </a:rPr>
                <a:t>precederam e seguiram, até ao momento da enunciação.»</a:t>
              </a:r>
            </a:p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pt-PT" sz="1400" dirty="0">
                  <a:latin typeface="+mn-lt"/>
                </a:rPr>
                <a:t>C. </a:t>
              </a:r>
              <a:r>
                <a:rPr lang="pt-PT" sz="1400" dirty="0" err="1" smtClean="0">
                  <a:latin typeface="+mn-lt"/>
                </a:rPr>
                <a:t>Berardinelli</a:t>
              </a:r>
              <a:r>
                <a:rPr lang="pt-PT" sz="1400" dirty="0" smtClean="0">
                  <a:latin typeface="+mn-lt"/>
                </a:rPr>
                <a:t>, </a:t>
              </a:r>
              <a:r>
                <a:rPr lang="pt-PT" sz="1400" i="1" dirty="0" smtClean="0">
                  <a:latin typeface="+mn-lt"/>
                </a:rPr>
                <a:t>Os </a:t>
              </a:r>
              <a:r>
                <a:rPr lang="pt-PT" sz="1400" i="1" dirty="0">
                  <a:latin typeface="+mn-lt"/>
                </a:rPr>
                <a:t>Lusíadas e Mensagem: um jogo </a:t>
              </a:r>
              <a:r>
                <a:rPr lang="pt-PT" sz="1400" i="1" dirty="0" smtClean="0">
                  <a:latin typeface="+mn-lt"/>
                </a:rPr>
                <a:t>intertextual</a:t>
              </a:r>
              <a:r>
                <a:rPr lang="pt-PT" sz="1400" dirty="0" smtClean="0">
                  <a:latin typeface="+mn-lt"/>
                </a:rPr>
                <a:t> (2000). </a:t>
              </a:r>
              <a:endParaRPr lang="pt-PT" sz="1400" dirty="0">
                <a:latin typeface="+mn-lt"/>
              </a:endParaRP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7924800" y="2419747"/>
              <a:ext cx="706041" cy="2961877"/>
              <a:chOff x="7759818" y="2419748"/>
              <a:chExt cx="871023" cy="2438232"/>
            </a:xfrm>
          </p:grpSpPr>
          <p:cxnSp>
            <p:nvCxnSpPr>
              <p:cNvPr id="3" name="Conector reto 2"/>
              <p:cNvCxnSpPr/>
              <p:nvPr/>
            </p:nvCxnSpPr>
            <p:spPr>
              <a:xfrm>
                <a:off x="7759818" y="2419925"/>
                <a:ext cx="866292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/>
              <p:cNvCxnSpPr/>
              <p:nvPr/>
            </p:nvCxnSpPr>
            <p:spPr>
              <a:xfrm>
                <a:off x="8630841" y="2419748"/>
                <a:ext cx="0" cy="2438002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/>
              <p:cNvCxnSpPr/>
              <p:nvPr/>
            </p:nvCxnSpPr>
            <p:spPr>
              <a:xfrm flipH="1">
                <a:off x="7797800" y="4857980"/>
                <a:ext cx="8330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468089" y="923275"/>
            <a:ext cx="692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488" lvl="0" indent="-335756">
              <a:spcBef>
                <a:spcPct val="0"/>
              </a:spcBef>
              <a:tabLst>
                <a:tab pos="5715000" algn="l"/>
              </a:tabLst>
            </a:pP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Em 1912, com 24 anos, Pessoa escreve na revista </a:t>
            </a:r>
            <a:r>
              <a:rPr lang="pt-PT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A águia:</a:t>
            </a:r>
            <a:endParaRPr lang="pt-PT" i="1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23" name="Rectângulo 22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I. Fernando Pessoa e os outros poetas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4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600074" y="1573807"/>
            <a:ext cx="791527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tabLst>
                <a:tab pos="5715000" algn="l"/>
              </a:tabLst>
            </a:pP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— Em </a:t>
            </a:r>
            <a:r>
              <a:rPr lang="pt-PT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Mensagem</a:t>
            </a: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, Pessoa propõe uma nova forma de pensar o que somos como Portugueses e o que poderá vir a ser Portugal («Portugal» foi o primeiro título pensado para a obra </a:t>
            </a:r>
            <a:r>
              <a:rPr lang="pt-PT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Mensagem</a:t>
            </a: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). Ou seja: aquilo a que chamamos «identidade nacional» é reavaliado em </a:t>
            </a:r>
            <a:r>
              <a:rPr lang="pt-PT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Mensagem</a:t>
            </a: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. </a:t>
            </a:r>
            <a:endParaRPr lang="pt-PT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1CE-B7AE-40D8-9DF1-3929CF8703E9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436069" y="381088"/>
            <a:ext cx="543874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1469">
              <a:lnSpc>
                <a:spcPct val="80000"/>
              </a:lnSpc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EucrosiaUPC" panose="02020603050405020304" pitchFamily="18" charset="-34"/>
              </a:rPr>
              <a:t>II. </a:t>
            </a:r>
            <a:r>
              <a:rPr lang="pt-PT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Mensagem 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e Portugal </a:t>
            </a:r>
            <a:endParaRPr lang="pt-PT" sz="2000" b="1" dirty="0">
              <a:solidFill>
                <a:schemeClr val="tx1">
                  <a:lumMod val="85000"/>
                  <a:lumOff val="15000"/>
                </a:schemeClr>
              </a:solidFill>
              <a:cs typeface="EucrosiaUPC" panose="02020603050405020304" pitchFamily="18" charset="-34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590550" y="1008574"/>
            <a:ext cx="7858125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5000"/>
              </a:lnSpc>
              <a:tabLst>
                <a:tab pos="5715000" algn="l"/>
              </a:tabLst>
            </a:pPr>
            <a:r>
              <a:rPr lang="pt-PT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— Mensagem </a:t>
            </a:r>
            <a:r>
              <a:rPr lang="pt-PT" dirty="0" smtClean="0">
                <a:solidFill>
                  <a:prstClr val="black"/>
                </a:solidFill>
                <a:sym typeface="Wingdings" panose="05000000000000000000" pitchFamily="2" charset="2"/>
              </a:rPr>
              <a:t>é uma resposta(/leitura) «moderna» ao(/do) Poema de Camões.   </a:t>
            </a:r>
            <a:endParaRPr lang="pt-PT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028701" y="2243138"/>
            <a:ext cx="7566159" cy="2116703"/>
            <a:chOff x="1028701" y="2243138"/>
            <a:chExt cx="7566159" cy="2116703"/>
          </a:xfrm>
        </p:grpSpPr>
        <p:grpSp>
          <p:nvGrpSpPr>
            <p:cNvPr id="15" name="Grupo 14"/>
            <p:cNvGrpSpPr/>
            <p:nvPr/>
          </p:nvGrpSpPr>
          <p:grpSpPr>
            <a:xfrm>
              <a:off x="7981949" y="2243138"/>
              <a:ext cx="612911" cy="1494464"/>
              <a:chOff x="7164161" y="2700338"/>
              <a:chExt cx="783000" cy="1494464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>
                <a:off x="7946145" y="2700338"/>
                <a:ext cx="0" cy="14850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/>
              <p:cNvCxnSpPr/>
              <p:nvPr/>
            </p:nvCxnSpPr>
            <p:spPr>
              <a:xfrm flipH="1">
                <a:off x="7164161" y="4194802"/>
                <a:ext cx="783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7555707" y="2700338"/>
                <a:ext cx="391454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" name="Rectângulo 13"/>
            <p:cNvSpPr/>
            <p:nvPr/>
          </p:nvSpPr>
          <p:spPr>
            <a:xfrm>
              <a:off x="1028701" y="3324429"/>
              <a:ext cx="6943724" cy="1035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ts val="2300"/>
                </a:lnSpc>
                <a:tabLst>
                  <a:tab pos="5715000" algn="l"/>
                </a:tabLst>
              </a:pPr>
              <a:r>
                <a:rPr lang="pt-PT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sym typeface="Wingdings" panose="05000000000000000000" pitchFamily="2" charset="2"/>
                </a:rPr>
                <a:t>Segunda metade do século </a:t>
              </a:r>
              <a:r>
                <a:rPr lang="pt-PT" b="1" cap="small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sym typeface="Wingdings" panose="05000000000000000000" pitchFamily="2" charset="2"/>
                </a:rPr>
                <a:t>xix</a:t>
              </a:r>
              <a:r>
                <a:rPr lang="pt-PT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sym typeface="Wingdings" panose="05000000000000000000" pitchFamily="2" charset="2"/>
                </a:rPr>
                <a:t> </a:t>
              </a:r>
              <a:r>
                <a:rPr lang="pt-PT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— </a:t>
              </a:r>
              <a:r>
                <a:rPr lang="pt-PT" dirty="0" smtClean="0">
                  <a:solidFill>
                    <a:prstClr val="black"/>
                  </a:solidFill>
                  <a:sym typeface="Wingdings 2" panose="05020102010507070707" pitchFamily="18" charset="2"/>
                </a:rPr>
                <a:t>momento em que </a:t>
              </a:r>
              <a:br>
                <a:rPr lang="pt-PT" dirty="0" smtClean="0">
                  <a:solidFill>
                    <a:prstClr val="black"/>
                  </a:solidFill>
                  <a:sym typeface="Wingdings 2" panose="05020102010507070707" pitchFamily="18" charset="2"/>
                </a:rPr>
              </a:br>
              <a:r>
                <a:rPr lang="pt-PT" dirty="0" smtClean="0">
                  <a:solidFill>
                    <a:prstClr val="black"/>
                  </a:solidFill>
                  <a:sym typeface="Wingdings 2" panose="05020102010507070707" pitchFamily="18" charset="2"/>
                </a:rPr>
                <a:t>os escritores refletem seriamente sobre o que é Portugal. </a:t>
              </a:r>
            </a:p>
            <a:p>
              <a:pPr lvl="0" algn="r">
                <a:lnSpc>
                  <a:spcPct val="135000"/>
                </a:lnSpc>
                <a:tabLst>
                  <a:tab pos="5715000" algn="l"/>
                </a:tabLst>
              </a:pPr>
              <a:endParaRPr lang="pt-PT" sz="200" dirty="0" smtClean="0">
                <a:solidFill>
                  <a:prstClr val="black"/>
                </a:solidFill>
                <a:sym typeface="Wingdings 2" panose="05020102010507070707" pitchFamily="18" charset="2"/>
              </a:endParaRPr>
            </a:p>
            <a:p>
              <a:pPr lvl="0" algn="r">
                <a:lnSpc>
                  <a:spcPct val="135000"/>
                </a:lnSpc>
                <a:tabLst>
                  <a:tab pos="5715000" algn="l"/>
                </a:tabLst>
              </a:pPr>
              <a:r>
                <a:rPr lang="pt-PT" sz="1400" dirty="0" smtClean="0">
                  <a:solidFill>
                    <a:prstClr val="black"/>
                  </a:solidFill>
                  <a:sym typeface="Wingdings 2" panose="05020102010507070707" pitchFamily="18" charset="2"/>
                </a:rPr>
                <a:t>(Cf. Eduardo Lourenço, «Da literatura como interpretação de Portugal», 1975.)</a:t>
              </a:r>
              <a:endParaRPr lang="pt-PT" sz="1400" dirty="0">
                <a:solidFill>
                  <a:prstClr val="black"/>
                </a:solidFill>
                <a:cs typeface="Eucrosi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577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1468</Words>
  <Application>Microsoft Office PowerPoint</Application>
  <PresentationFormat>Apresentação no Ecrã (4:3)</PresentationFormat>
  <Paragraphs>230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1_Tema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Esquema-síntese do  Romantismo</dc:title>
  <dc:creator>Toshiba</dc:creator>
  <cp:lastModifiedBy>Sofia</cp:lastModifiedBy>
  <cp:revision>203</cp:revision>
  <dcterms:created xsi:type="dcterms:W3CDTF">2015-08-05T11:53:03Z</dcterms:created>
  <dcterms:modified xsi:type="dcterms:W3CDTF">2017-07-12T18:28:10Z</dcterms:modified>
</cp:coreProperties>
</file>